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7" r:id="rId6"/>
    <p:sldId id="258" r:id="rId7"/>
    <p:sldId id="274" r:id="rId8"/>
    <p:sldId id="275" r:id="rId9"/>
    <p:sldId id="260" r:id="rId10"/>
    <p:sldId id="261" r:id="rId11"/>
    <p:sldId id="262" r:id="rId12"/>
    <p:sldId id="263" r:id="rId13"/>
    <p:sldId id="264" r:id="rId14"/>
    <p:sldId id="265" r:id="rId15"/>
    <p:sldId id="267" r:id="rId16"/>
    <p:sldId id="268" r:id="rId17"/>
    <p:sldId id="269" r:id="rId18"/>
    <p:sldId id="270" r:id="rId19"/>
    <p:sldId id="271" r:id="rId20"/>
    <p:sldId id="272" r:id="rId21"/>
    <p:sldId id="276" r:id="rId22"/>
  </p:sldIdLst>
  <p:sldSz cx="18288000" cy="10287000"/>
  <p:notesSz cx="6858000" cy="9144000"/>
  <p:embeddedFontLst>
    <p:embeddedFont>
      <p:font typeface="Anton" pitchFamily="2" charset="0"/>
      <p:regular r:id="rId24"/>
    </p:embeddedFont>
    <p:embeddedFont>
      <p:font typeface="Canva Sans Bold" panose="020B0604020202020204" charset="0"/>
      <p:regular r:id="rId25"/>
    </p:embeddedFont>
    <p:embeddedFont>
      <p:font typeface="Montserrat Bold" panose="020B0604020202020204" charset="0"/>
      <p:regular r:id="rId26"/>
    </p:embeddedFont>
    <p:embeddedFont>
      <p:font typeface="Open Sans" panose="020B0606030504020204" pitchFamily="34" charset="0"/>
      <p:regular r:id="rId27"/>
      <p:bold r:id="rId28"/>
      <p:italic r:id="rId29"/>
      <p:boldItalic r:id="rId30"/>
    </p:embeddedFont>
    <p:embeddedFont>
      <p:font typeface="Open Sans Bold" panose="020B0806030504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B2EC6F-1541-DA42-CD4A-BF6EE14DBFBE}" name="Program Officer MDM Nepal Kavre" initials="PM" userId="S::programoff.kavre.nepal@medecinsdumonde.net::b024dba4-2f82-4ee5-9791-5d4390a61038" providerId="AD"/>
  <p188:author id="{FB55DFA5-4444-8356-7FA2-0FBE24E5A104}" name="Monitoring &amp; Evaluation Officer MDM Nepal" initials="MN" userId="S::me.nepal@medecinsdumonde.net::151a441d-ed19-41c0-8546-b26579f58b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447C8-FD0F-4375-9E3F-DE885777D9EC}" v="60" dt="2025-04-10T07:48:46.082"/>
    <p1510:client id="{28E1E333-1587-4B83-8196-A817E57BED94}" v="2559" dt="2025-04-10T07:54:34.413"/>
    <p1510:client id="{2E4B859A-AFE8-C51E-69D0-A655ABFA7D00}" v="31" dt="2025-04-10T06:08:34.403"/>
    <p1510:client id="{577932E2-F00D-4CBE-A182-884FB35B84A0}" v="15" dt="2025-04-10T06:06:43.013"/>
    <p1510:client id="{87140B41-3179-1974-9637-3D9698F5E75B}" v="228" dt="2025-04-10T05:37:50.259"/>
    <p1510:client id="{ABE95745-C2CC-4043-77E5-0F4783DA5899}" v="14" dt="2025-04-10T03:33:22.951"/>
    <p1510:client id="{BFE4D175-7BA2-6F14-56C7-045778B5B274}" v="115" dt="2025-04-10T06:07:32.546"/>
    <p1510:client id="{E29BDDB8-127E-43BF-A35A-74EA688E63EC}" v="236" dt="2025-04-10T03:50:12.717"/>
    <p1510:client id="{EFA6E6BC-6B08-7C15-B33F-E10B5422B87C}" v="35" dt="2025-04-10T03:31:58.924"/>
    <p1510:client id="{EFB84487-F7FF-E8E6-71D0-CE57794FBB47}" v="4" dt="2025-04-10T06:05:19.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6C052-ECDB-4061-B48C-3E0BE07802C3}" type="datetimeFigureOut">
              <a:rPr lang="en-GB" smtClean="0"/>
              <a:t>10/04/2025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B85FE-0E89-40C4-899D-618017CFA958}" type="slidenum">
              <a:rPr lang="en-GB" smtClean="0"/>
              <a:t>‹#›</a:t>
            </a:fld>
            <a:endParaRPr lang="en-GB"/>
          </a:p>
        </p:txBody>
      </p:sp>
    </p:spTree>
    <p:extLst>
      <p:ext uri="{BB962C8B-B14F-4D97-AF65-F5344CB8AC3E}">
        <p14:creationId xmlns:p14="http://schemas.microsoft.com/office/powerpoint/2010/main" val="411133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AF401-7159-863A-2760-6B2F5AB60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02811-3FCC-0526-82E4-B636A04D2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9E3A5-D31C-03B9-7F00-F9D38AF216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59D2DAD-F3CC-A439-5AAE-11C08868AE5C}"/>
              </a:ext>
            </a:extLst>
          </p:cNvPr>
          <p:cNvSpPr>
            <a:spLocks noGrp="1"/>
          </p:cNvSpPr>
          <p:nvPr>
            <p:ph type="sldNum" sz="quarter" idx="5"/>
          </p:nvPr>
        </p:nvSpPr>
        <p:spPr/>
        <p:txBody>
          <a:bodyPr/>
          <a:lstStyle/>
          <a:p>
            <a:fld id="{41AB85FE-0E89-40C4-899D-618017CFA958}" type="slidenum">
              <a:rPr lang="en-GB" smtClean="0"/>
              <a:t>4</a:t>
            </a:fld>
            <a:endParaRPr lang="en-GB"/>
          </a:p>
        </p:txBody>
      </p:sp>
    </p:spTree>
    <p:extLst>
      <p:ext uri="{BB962C8B-B14F-4D97-AF65-F5344CB8AC3E}">
        <p14:creationId xmlns:p14="http://schemas.microsoft.com/office/powerpoint/2010/main" val="201895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1C386-4A05-D813-EA3B-9123EF445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AC1F2-AB8C-C2A0-C563-6608B3B84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7B4556-3714-A34A-D297-7744B79B01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5624D1-A635-3A04-D2F1-53175357B500}"/>
              </a:ext>
            </a:extLst>
          </p:cNvPr>
          <p:cNvSpPr>
            <a:spLocks noGrp="1"/>
          </p:cNvSpPr>
          <p:nvPr>
            <p:ph type="sldNum" sz="quarter" idx="5"/>
          </p:nvPr>
        </p:nvSpPr>
        <p:spPr/>
        <p:txBody>
          <a:bodyPr/>
          <a:lstStyle/>
          <a:p>
            <a:fld id="{41AB85FE-0E89-40C4-899D-618017CFA958}" type="slidenum">
              <a:rPr lang="en-GB" smtClean="0"/>
              <a:t>5</a:t>
            </a:fld>
            <a:endParaRPr lang="en-GB"/>
          </a:p>
        </p:txBody>
      </p:sp>
    </p:spTree>
    <p:extLst>
      <p:ext uri="{BB962C8B-B14F-4D97-AF65-F5344CB8AC3E}">
        <p14:creationId xmlns:p14="http://schemas.microsoft.com/office/powerpoint/2010/main" val="139440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AB85FE-0E89-40C4-899D-618017CFA958}" type="slidenum">
              <a:rPr lang="en-GB" smtClean="0"/>
              <a:t>6</a:t>
            </a:fld>
            <a:endParaRPr lang="en-GB"/>
          </a:p>
        </p:txBody>
      </p:sp>
    </p:spTree>
    <p:extLst>
      <p:ext uri="{BB962C8B-B14F-4D97-AF65-F5344CB8AC3E}">
        <p14:creationId xmlns:p14="http://schemas.microsoft.com/office/powerpoint/2010/main" val="115114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3.sv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194F"/>
        </a:solidFill>
        <a:effectLst/>
      </p:bgPr>
    </p:bg>
    <p:spTree>
      <p:nvGrpSpPr>
        <p:cNvPr id="1" name=""/>
        <p:cNvGrpSpPr/>
        <p:nvPr/>
      </p:nvGrpSpPr>
      <p:grpSpPr>
        <a:xfrm>
          <a:off x="0" y="0"/>
          <a:ext cx="0" cy="0"/>
          <a:chOff x="0" y="0"/>
          <a:chExt cx="0" cy="0"/>
        </a:xfrm>
      </p:grpSpPr>
      <p:grpSp>
        <p:nvGrpSpPr>
          <p:cNvPr id="2" name="Group 2"/>
          <p:cNvGrpSpPr/>
          <p:nvPr/>
        </p:nvGrpSpPr>
        <p:grpSpPr>
          <a:xfrm>
            <a:off x="-228600" y="8015437"/>
            <a:ext cx="19326559" cy="2813736"/>
            <a:chOff x="0" y="0"/>
            <a:chExt cx="5819425" cy="847245"/>
          </a:xfrm>
        </p:grpSpPr>
        <p:sp>
          <p:nvSpPr>
            <p:cNvPr id="3" name="Freeform 3"/>
            <p:cNvSpPr/>
            <p:nvPr/>
          </p:nvSpPr>
          <p:spPr>
            <a:xfrm>
              <a:off x="0" y="0"/>
              <a:ext cx="5819425" cy="847245"/>
            </a:xfrm>
            <a:custGeom>
              <a:avLst/>
              <a:gdLst/>
              <a:ahLst/>
              <a:cxnLst/>
              <a:rect l="l" t="t" r="r" b="b"/>
              <a:pathLst>
                <a:path w="5819425" h="847245">
                  <a:moveTo>
                    <a:pt x="20430" y="0"/>
                  </a:moveTo>
                  <a:lnTo>
                    <a:pt x="5798995" y="0"/>
                  </a:lnTo>
                  <a:cubicBezTo>
                    <a:pt x="5804414" y="0"/>
                    <a:pt x="5809610" y="2152"/>
                    <a:pt x="5813441" y="5984"/>
                  </a:cubicBezTo>
                  <a:cubicBezTo>
                    <a:pt x="5817272" y="9815"/>
                    <a:pt x="5819425" y="15011"/>
                    <a:pt x="5819425" y="20430"/>
                  </a:cubicBezTo>
                  <a:lnTo>
                    <a:pt x="5819425" y="826815"/>
                  </a:lnTo>
                  <a:cubicBezTo>
                    <a:pt x="5819425" y="838098"/>
                    <a:pt x="5810278" y="847245"/>
                    <a:pt x="5798995" y="847245"/>
                  </a:cubicBezTo>
                  <a:lnTo>
                    <a:pt x="20430" y="847245"/>
                  </a:lnTo>
                  <a:cubicBezTo>
                    <a:pt x="15011" y="847245"/>
                    <a:pt x="9815" y="845092"/>
                    <a:pt x="5984" y="841261"/>
                  </a:cubicBezTo>
                  <a:cubicBezTo>
                    <a:pt x="2152" y="837430"/>
                    <a:pt x="0" y="832233"/>
                    <a:pt x="0" y="826815"/>
                  </a:cubicBezTo>
                  <a:lnTo>
                    <a:pt x="0" y="20430"/>
                  </a:lnTo>
                  <a:cubicBezTo>
                    <a:pt x="0" y="15011"/>
                    <a:pt x="2152" y="9815"/>
                    <a:pt x="5984" y="5984"/>
                  </a:cubicBezTo>
                  <a:cubicBezTo>
                    <a:pt x="9815" y="2152"/>
                    <a:pt x="15011" y="0"/>
                    <a:pt x="20430" y="0"/>
                  </a:cubicBezTo>
                  <a:close/>
                </a:path>
              </a:pathLst>
            </a:custGeom>
            <a:solidFill>
              <a:srgbClr val="FAFAFA"/>
            </a:solidFill>
          </p:spPr>
          <p:txBody>
            <a:bodyPr/>
            <a:lstStyle/>
            <a:p>
              <a:endParaRPr lang="en-GB"/>
            </a:p>
          </p:txBody>
        </p:sp>
        <p:sp>
          <p:nvSpPr>
            <p:cNvPr id="4" name="TextBox 4"/>
            <p:cNvSpPr txBox="1"/>
            <p:nvPr/>
          </p:nvSpPr>
          <p:spPr>
            <a:xfrm>
              <a:off x="0" y="-38100"/>
              <a:ext cx="5819425" cy="885345"/>
            </a:xfrm>
            <a:prstGeom prst="rect">
              <a:avLst/>
            </a:prstGeom>
          </p:spPr>
          <p:txBody>
            <a:bodyPr lIns="44434" tIns="44434" rIns="44434" bIns="44434" rtlCol="0" anchor="ctr"/>
            <a:lstStyle/>
            <a:p>
              <a:pPr algn="ctr">
                <a:lnSpc>
                  <a:spcPts val="3359"/>
                </a:lnSpc>
              </a:pPr>
              <a:endParaRPr/>
            </a:p>
          </p:txBody>
        </p:sp>
      </p:grpSp>
      <p:sp>
        <p:nvSpPr>
          <p:cNvPr id="5" name="Freeform 5"/>
          <p:cNvSpPr/>
          <p:nvPr/>
        </p:nvSpPr>
        <p:spPr>
          <a:xfrm>
            <a:off x="14961601" y="8331047"/>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sp>
        <p:nvSpPr>
          <p:cNvPr id="6" name="Freeform 6"/>
          <p:cNvSpPr/>
          <p:nvPr/>
        </p:nvSpPr>
        <p:spPr>
          <a:xfrm flipH="1">
            <a:off x="0" y="14990"/>
            <a:ext cx="18330761" cy="8186851"/>
          </a:xfrm>
          <a:custGeom>
            <a:avLst/>
            <a:gdLst/>
            <a:ahLst/>
            <a:cxnLst/>
            <a:rect l="l" t="t" r="r" b="b"/>
            <a:pathLst>
              <a:path w="18288000" h="8399159">
                <a:moveTo>
                  <a:pt x="18288000" y="0"/>
                </a:moveTo>
                <a:lnTo>
                  <a:pt x="0" y="0"/>
                </a:lnTo>
                <a:lnTo>
                  <a:pt x="0" y="8399159"/>
                </a:lnTo>
                <a:lnTo>
                  <a:pt x="18288000" y="8399159"/>
                </a:lnTo>
                <a:lnTo>
                  <a:pt x="18288000" y="0"/>
                </a:lnTo>
                <a:close/>
              </a:path>
            </a:pathLst>
          </a:custGeom>
          <a:blipFill>
            <a:blip r:embed="rId3"/>
            <a:stretch>
              <a:fillRect l="-19506" t="-7239" b="-66449"/>
            </a:stretch>
          </a:blipFill>
        </p:spPr>
        <p:txBody>
          <a:bodyPr/>
          <a:lstStyle/>
          <a:p>
            <a:endParaRPr lang="en-GB"/>
          </a:p>
        </p:txBody>
      </p:sp>
      <p:grpSp>
        <p:nvGrpSpPr>
          <p:cNvPr id="7" name="Group 7"/>
          <p:cNvGrpSpPr/>
          <p:nvPr/>
        </p:nvGrpSpPr>
        <p:grpSpPr>
          <a:xfrm>
            <a:off x="613597" y="1736033"/>
            <a:ext cx="12082052" cy="765066"/>
            <a:chOff x="0" y="0"/>
            <a:chExt cx="3182104" cy="201499"/>
          </a:xfrm>
        </p:grpSpPr>
        <p:sp>
          <p:nvSpPr>
            <p:cNvPr id="8" name="Freeform 8"/>
            <p:cNvSpPr/>
            <p:nvPr/>
          </p:nvSpPr>
          <p:spPr>
            <a:xfrm>
              <a:off x="0" y="0"/>
              <a:ext cx="3182104" cy="201499"/>
            </a:xfrm>
            <a:custGeom>
              <a:avLst/>
              <a:gdLst/>
              <a:ahLst/>
              <a:cxnLst/>
              <a:rect l="l" t="t" r="r" b="b"/>
              <a:pathLst>
                <a:path w="3182104" h="201499">
                  <a:moveTo>
                    <a:pt x="0" y="0"/>
                  </a:moveTo>
                  <a:lnTo>
                    <a:pt x="3182104" y="0"/>
                  </a:lnTo>
                  <a:lnTo>
                    <a:pt x="3182104" y="201499"/>
                  </a:lnTo>
                  <a:lnTo>
                    <a:pt x="0" y="201499"/>
                  </a:lnTo>
                  <a:close/>
                </a:path>
              </a:pathLst>
            </a:custGeom>
            <a:solidFill>
              <a:srgbClr val="1D194F"/>
            </a:solidFill>
          </p:spPr>
          <p:txBody>
            <a:bodyPr/>
            <a:lstStyle/>
            <a:p>
              <a:endParaRPr lang="en-GB"/>
            </a:p>
          </p:txBody>
        </p:sp>
        <p:sp>
          <p:nvSpPr>
            <p:cNvPr id="9" name="TextBox 9"/>
            <p:cNvSpPr txBox="1"/>
            <p:nvPr/>
          </p:nvSpPr>
          <p:spPr>
            <a:xfrm>
              <a:off x="0" y="-47625"/>
              <a:ext cx="3182104" cy="249124"/>
            </a:xfrm>
            <a:prstGeom prst="rect">
              <a:avLst/>
            </a:prstGeom>
          </p:spPr>
          <p:txBody>
            <a:bodyPr lIns="50800" tIns="50800" rIns="50800" bIns="50800" rtlCol="0" anchor="ctr"/>
            <a:lstStyle/>
            <a:p>
              <a:pPr algn="ctr">
                <a:lnSpc>
                  <a:spcPts val="3012"/>
                </a:lnSpc>
              </a:pPr>
              <a:endParaRPr/>
            </a:p>
          </p:txBody>
        </p:sp>
      </p:grpSp>
      <p:grpSp>
        <p:nvGrpSpPr>
          <p:cNvPr id="10" name="Group 10"/>
          <p:cNvGrpSpPr/>
          <p:nvPr/>
        </p:nvGrpSpPr>
        <p:grpSpPr>
          <a:xfrm>
            <a:off x="4880353" y="5061115"/>
            <a:ext cx="3780020" cy="769978"/>
            <a:chOff x="0" y="-47625"/>
            <a:chExt cx="995561" cy="202793"/>
          </a:xfrm>
        </p:grpSpPr>
        <p:sp>
          <p:nvSpPr>
            <p:cNvPr id="11" name="Freeform 11"/>
            <p:cNvSpPr/>
            <p:nvPr/>
          </p:nvSpPr>
          <p:spPr>
            <a:xfrm>
              <a:off x="0" y="0"/>
              <a:ext cx="995561" cy="155168"/>
            </a:xfrm>
            <a:custGeom>
              <a:avLst/>
              <a:gdLst/>
              <a:ahLst/>
              <a:cxnLst/>
              <a:rect l="l" t="t" r="r" b="b"/>
              <a:pathLst>
                <a:path w="995561" h="155168">
                  <a:moveTo>
                    <a:pt x="0" y="0"/>
                  </a:moveTo>
                  <a:lnTo>
                    <a:pt x="995561" y="0"/>
                  </a:lnTo>
                  <a:lnTo>
                    <a:pt x="995561" y="155168"/>
                  </a:lnTo>
                  <a:lnTo>
                    <a:pt x="0" y="155168"/>
                  </a:lnTo>
                  <a:close/>
                </a:path>
              </a:pathLst>
            </a:custGeom>
            <a:solidFill>
              <a:srgbClr val="1D194F"/>
            </a:solidFill>
          </p:spPr>
          <p:txBody>
            <a:bodyPr/>
            <a:lstStyle/>
            <a:p>
              <a:endParaRPr lang="en-GB"/>
            </a:p>
          </p:txBody>
        </p:sp>
        <p:sp>
          <p:nvSpPr>
            <p:cNvPr id="12" name="TextBox 12"/>
            <p:cNvSpPr txBox="1"/>
            <p:nvPr/>
          </p:nvSpPr>
          <p:spPr>
            <a:xfrm>
              <a:off x="0" y="-47625"/>
              <a:ext cx="995561" cy="202793"/>
            </a:xfrm>
            <a:prstGeom prst="rect">
              <a:avLst/>
            </a:prstGeom>
          </p:spPr>
          <p:txBody>
            <a:bodyPr lIns="50800" tIns="50800" rIns="50800" bIns="50800" rtlCol="0" anchor="ctr"/>
            <a:lstStyle/>
            <a:p>
              <a:pPr algn="ctr">
                <a:lnSpc>
                  <a:spcPts val="3012"/>
                </a:lnSpc>
              </a:pPr>
              <a:endParaRPr/>
            </a:p>
          </p:txBody>
        </p:sp>
      </p:grpSp>
      <p:sp>
        <p:nvSpPr>
          <p:cNvPr id="13" name="TextBox 13"/>
          <p:cNvSpPr txBox="1"/>
          <p:nvPr/>
        </p:nvSpPr>
        <p:spPr>
          <a:xfrm>
            <a:off x="4481803" y="5214614"/>
            <a:ext cx="4404631" cy="588994"/>
          </a:xfrm>
          <a:prstGeom prst="rect">
            <a:avLst/>
          </a:prstGeom>
        </p:spPr>
        <p:txBody>
          <a:bodyPr wrap="square" lIns="0" tIns="0" rIns="0" bIns="0" rtlCol="0" anchor="t">
            <a:spAutoFit/>
          </a:bodyPr>
          <a:lstStyle/>
          <a:p>
            <a:pPr marL="0" lvl="0" indent="0" algn="ctr">
              <a:lnSpc>
                <a:spcPts val="4810"/>
              </a:lnSpc>
              <a:spcBef>
                <a:spcPct val="0"/>
              </a:spcBef>
            </a:pPr>
            <a:r>
              <a:rPr lang="en-US" sz="3436" b="1" dirty="0">
                <a:solidFill>
                  <a:srgbClr val="FFFFFF"/>
                </a:solidFill>
                <a:latin typeface="Open Sans Bold"/>
                <a:ea typeface="Open Sans Bold"/>
                <a:cs typeface="Open Sans Bold"/>
                <a:sym typeface="Open Sans Bold"/>
              </a:rPr>
              <a:t>11th April 2025</a:t>
            </a:r>
          </a:p>
        </p:txBody>
      </p:sp>
      <p:sp>
        <p:nvSpPr>
          <p:cNvPr id="14" name="TextBox 14"/>
          <p:cNvSpPr txBox="1"/>
          <p:nvPr/>
        </p:nvSpPr>
        <p:spPr>
          <a:xfrm>
            <a:off x="838200" y="9268077"/>
            <a:ext cx="10840771" cy="369268"/>
          </a:xfrm>
          <a:prstGeom prst="rect">
            <a:avLst/>
          </a:prstGeom>
        </p:spPr>
        <p:txBody>
          <a:bodyPr lIns="0" tIns="0" rIns="0" bIns="0" rtlCol="0" anchor="t">
            <a:spAutoFit/>
          </a:bodyPr>
          <a:lstStyle/>
          <a:p>
            <a:pPr algn="l">
              <a:lnSpc>
                <a:spcPts val="3048"/>
              </a:lnSpc>
              <a:spcBef>
                <a:spcPct val="0"/>
              </a:spcBef>
            </a:pPr>
            <a:r>
              <a:rPr lang="en-US" sz="2400">
                <a:solidFill>
                  <a:srgbClr val="E9511D"/>
                </a:solidFill>
                <a:latin typeface="Anton"/>
                <a:ea typeface="Anton"/>
                <a:cs typeface="Anton"/>
                <a:sym typeface="Anton"/>
              </a:rPr>
              <a:t>Mahesh Prasad Joshi, Program Manager, MdM France in Nepal</a:t>
            </a:r>
          </a:p>
        </p:txBody>
      </p:sp>
      <p:grpSp>
        <p:nvGrpSpPr>
          <p:cNvPr id="15" name="Group 15"/>
          <p:cNvGrpSpPr/>
          <p:nvPr/>
        </p:nvGrpSpPr>
        <p:grpSpPr>
          <a:xfrm>
            <a:off x="613597" y="681505"/>
            <a:ext cx="5273574" cy="454453"/>
            <a:chOff x="0" y="0"/>
            <a:chExt cx="1388925" cy="119691"/>
          </a:xfrm>
        </p:grpSpPr>
        <p:sp>
          <p:nvSpPr>
            <p:cNvPr id="16" name="Freeform 16"/>
            <p:cNvSpPr/>
            <p:nvPr/>
          </p:nvSpPr>
          <p:spPr>
            <a:xfrm>
              <a:off x="0" y="0"/>
              <a:ext cx="1388925" cy="119691"/>
            </a:xfrm>
            <a:custGeom>
              <a:avLst/>
              <a:gdLst/>
              <a:ahLst/>
              <a:cxnLst/>
              <a:rect l="l" t="t" r="r" b="b"/>
              <a:pathLst>
                <a:path w="1388925" h="119691">
                  <a:moveTo>
                    <a:pt x="0" y="0"/>
                  </a:moveTo>
                  <a:lnTo>
                    <a:pt x="1388925" y="0"/>
                  </a:lnTo>
                  <a:lnTo>
                    <a:pt x="1388925" y="119691"/>
                  </a:lnTo>
                  <a:lnTo>
                    <a:pt x="0" y="119691"/>
                  </a:lnTo>
                  <a:close/>
                </a:path>
              </a:pathLst>
            </a:custGeom>
            <a:solidFill>
              <a:srgbClr val="1D194F"/>
            </a:solidFill>
          </p:spPr>
          <p:txBody>
            <a:bodyPr/>
            <a:lstStyle/>
            <a:p>
              <a:endParaRPr lang="en-GB"/>
            </a:p>
          </p:txBody>
        </p:sp>
        <p:sp>
          <p:nvSpPr>
            <p:cNvPr id="17" name="TextBox 17"/>
            <p:cNvSpPr txBox="1"/>
            <p:nvPr/>
          </p:nvSpPr>
          <p:spPr>
            <a:xfrm>
              <a:off x="0" y="-47625"/>
              <a:ext cx="1388925" cy="167316"/>
            </a:xfrm>
            <a:prstGeom prst="rect">
              <a:avLst/>
            </a:prstGeom>
          </p:spPr>
          <p:txBody>
            <a:bodyPr lIns="50800" tIns="50800" rIns="50800" bIns="50800" rtlCol="0" anchor="ctr"/>
            <a:lstStyle/>
            <a:p>
              <a:pPr algn="ctr">
                <a:lnSpc>
                  <a:spcPts val="3012"/>
                </a:lnSpc>
              </a:pPr>
              <a:endParaRPr/>
            </a:p>
          </p:txBody>
        </p:sp>
      </p:grpSp>
      <p:grpSp>
        <p:nvGrpSpPr>
          <p:cNvPr id="18" name="Group 18"/>
          <p:cNvGrpSpPr/>
          <p:nvPr/>
        </p:nvGrpSpPr>
        <p:grpSpPr>
          <a:xfrm>
            <a:off x="613597" y="238232"/>
            <a:ext cx="3207069" cy="589152"/>
            <a:chOff x="0" y="0"/>
            <a:chExt cx="844660" cy="155168"/>
          </a:xfrm>
        </p:grpSpPr>
        <p:sp>
          <p:nvSpPr>
            <p:cNvPr id="19" name="Freeform 19"/>
            <p:cNvSpPr/>
            <p:nvPr/>
          </p:nvSpPr>
          <p:spPr>
            <a:xfrm>
              <a:off x="0" y="0"/>
              <a:ext cx="844660" cy="155168"/>
            </a:xfrm>
            <a:custGeom>
              <a:avLst/>
              <a:gdLst/>
              <a:ahLst/>
              <a:cxnLst/>
              <a:rect l="l" t="t" r="r" b="b"/>
              <a:pathLst>
                <a:path w="844660" h="155168">
                  <a:moveTo>
                    <a:pt x="0" y="0"/>
                  </a:moveTo>
                  <a:lnTo>
                    <a:pt x="844660" y="0"/>
                  </a:lnTo>
                  <a:lnTo>
                    <a:pt x="844660" y="155168"/>
                  </a:lnTo>
                  <a:lnTo>
                    <a:pt x="0" y="155168"/>
                  </a:lnTo>
                  <a:close/>
                </a:path>
              </a:pathLst>
            </a:custGeom>
            <a:solidFill>
              <a:srgbClr val="1D194F"/>
            </a:solidFill>
          </p:spPr>
          <p:txBody>
            <a:bodyPr/>
            <a:lstStyle/>
            <a:p>
              <a:endParaRPr lang="en-GB"/>
            </a:p>
          </p:txBody>
        </p:sp>
        <p:sp>
          <p:nvSpPr>
            <p:cNvPr id="20" name="TextBox 20"/>
            <p:cNvSpPr txBox="1"/>
            <p:nvPr/>
          </p:nvSpPr>
          <p:spPr>
            <a:xfrm>
              <a:off x="0" y="-47625"/>
              <a:ext cx="844660" cy="202793"/>
            </a:xfrm>
            <a:prstGeom prst="rect">
              <a:avLst/>
            </a:prstGeom>
          </p:spPr>
          <p:txBody>
            <a:bodyPr lIns="50800" tIns="50800" rIns="50800" bIns="50800" rtlCol="0" anchor="ctr"/>
            <a:lstStyle/>
            <a:p>
              <a:pPr algn="ctr">
                <a:lnSpc>
                  <a:spcPts val="3012"/>
                </a:lnSpc>
              </a:pPr>
              <a:endParaRPr/>
            </a:p>
          </p:txBody>
        </p:sp>
      </p:grpSp>
      <p:sp>
        <p:nvSpPr>
          <p:cNvPr id="21" name="TextBox 21"/>
          <p:cNvSpPr txBox="1"/>
          <p:nvPr/>
        </p:nvSpPr>
        <p:spPr>
          <a:xfrm>
            <a:off x="696420" y="287625"/>
            <a:ext cx="6309912" cy="749660"/>
          </a:xfrm>
          <a:prstGeom prst="rect">
            <a:avLst/>
          </a:prstGeom>
        </p:spPr>
        <p:txBody>
          <a:bodyPr lIns="0" tIns="0" rIns="0" bIns="0" rtlCol="0" anchor="t">
            <a:spAutoFit/>
          </a:bodyPr>
          <a:lstStyle/>
          <a:p>
            <a:pPr algn="l">
              <a:lnSpc>
                <a:spcPts val="3048"/>
              </a:lnSpc>
              <a:spcBef>
                <a:spcPct val="0"/>
              </a:spcBef>
            </a:pPr>
            <a:r>
              <a:rPr lang="en-US" sz="2177">
                <a:solidFill>
                  <a:srgbClr val="E9511D"/>
                </a:solidFill>
                <a:latin typeface="Anton"/>
                <a:ea typeface="Anton"/>
                <a:cs typeface="Anton"/>
                <a:sym typeface="Anton"/>
              </a:rPr>
              <a:t>Médecins du Monde France</a:t>
            </a:r>
          </a:p>
          <a:p>
            <a:pPr algn="l">
              <a:lnSpc>
                <a:spcPts val="3048"/>
              </a:lnSpc>
              <a:spcBef>
                <a:spcPct val="0"/>
              </a:spcBef>
            </a:pPr>
            <a:r>
              <a:rPr lang="en-US" sz="2177">
                <a:solidFill>
                  <a:srgbClr val="E9511D"/>
                </a:solidFill>
                <a:latin typeface="Anton"/>
                <a:ea typeface="Anton"/>
                <a:cs typeface="Anton"/>
                <a:sym typeface="Anton"/>
              </a:rPr>
              <a:t>45 YEARS OF FIGHTING FOR ACCESS TO HEALTHCARE</a:t>
            </a:r>
          </a:p>
        </p:txBody>
      </p:sp>
      <p:sp>
        <p:nvSpPr>
          <p:cNvPr id="22" name="TextBox 22"/>
          <p:cNvSpPr txBox="1"/>
          <p:nvPr/>
        </p:nvSpPr>
        <p:spPr>
          <a:xfrm>
            <a:off x="838200" y="8618454"/>
            <a:ext cx="12649200" cy="528671"/>
          </a:xfrm>
          <a:prstGeom prst="rect">
            <a:avLst/>
          </a:prstGeom>
        </p:spPr>
        <p:txBody>
          <a:bodyPr wrap="square" lIns="0" tIns="0" rIns="0" bIns="0" rtlCol="0" anchor="t">
            <a:spAutoFit/>
          </a:bodyPr>
          <a:lstStyle/>
          <a:p>
            <a:pPr marL="0" lvl="0" indent="0" algn="l">
              <a:lnSpc>
                <a:spcPts val="4390"/>
              </a:lnSpc>
              <a:spcBef>
                <a:spcPct val="0"/>
              </a:spcBef>
            </a:pPr>
            <a:r>
              <a:rPr lang="en-US" sz="3100">
                <a:solidFill>
                  <a:srgbClr val="1D194F"/>
                </a:solidFill>
                <a:latin typeface="Anton"/>
                <a:ea typeface="Anton"/>
                <a:cs typeface="Anton"/>
                <a:sym typeface="Anton"/>
              </a:rPr>
              <a:t>11th National Summit of Health and Population Scientists in Nepal</a:t>
            </a:r>
          </a:p>
        </p:txBody>
      </p:sp>
      <p:grpSp>
        <p:nvGrpSpPr>
          <p:cNvPr id="23" name="Group 23"/>
          <p:cNvGrpSpPr/>
          <p:nvPr/>
        </p:nvGrpSpPr>
        <p:grpSpPr>
          <a:xfrm>
            <a:off x="1493912" y="2568628"/>
            <a:ext cx="10043279" cy="765066"/>
            <a:chOff x="0" y="0"/>
            <a:chExt cx="2645143" cy="201499"/>
          </a:xfrm>
        </p:grpSpPr>
        <p:sp>
          <p:nvSpPr>
            <p:cNvPr id="24" name="Freeform 24"/>
            <p:cNvSpPr/>
            <p:nvPr/>
          </p:nvSpPr>
          <p:spPr>
            <a:xfrm>
              <a:off x="0" y="0"/>
              <a:ext cx="2645143" cy="201499"/>
            </a:xfrm>
            <a:custGeom>
              <a:avLst/>
              <a:gdLst/>
              <a:ahLst/>
              <a:cxnLst/>
              <a:rect l="l" t="t" r="r" b="b"/>
              <a:pathLst>
                <a:path w="2645143" h="201499">
                  <a:moveTo>
                    <a:pt x="0" y="0"/>
                  </a:moveTo>
                  <a:lnTo>
                    <a:pt x="2645143" y="0"/>
                  </a:lnTo>
                  <a:lnTo>
                    <a:pt x="2645143" y="201499"/>
                  </a:lnTo>
                  <a:lnTo>
                    <a:pt x="0" y="201499"/>
                  </a:lnTo>
                  <a:close/>
                </a:path>
              </a:pathLst>
            </a:custGeom>
            <a:solidFill>
              <a:srgbClr val="1D194F"/>
            </a:solidFill>
          </p:spPr>
          <p:txBody>
            <a:bodyPr/>
            <a:lstStyle/>
            <a:p>
              <a:endParaRPr lang="en-GB"/>
            </a:p>
          </p:txBody>
        </p:sp>
        <p:sp>
          <p:nvSpPr>
            <p:cNvPr id="25" name="TextBox 25"/>
            <p:cNvSpPr txBox="1"/>
            <p:nvPr/>
          </p:nvSpPr>
          <p:spPr>
            <a:xfrm>
              <a:off x="0" y="-47625"/>
              <a:ext cx="2645143" cy="249124"/>
            </a:xfrm>
            <a:prstGeom prst="rect">
              <a:avLst/>
            </a:prstGeom>
          </p:spPr>
          <p:txBody>
            <a:bodyPr lIns="50800" tIns="50800" rIns="50800" bIns="50800" rtlCol="0" anchor="ctr"/>
            <a:lstStyle/>
            <a:p>
              <a:pPr algn="ctr">
                <a:lnSpc>
                  <a:spcPts val="3012"/>
                </a:lnSpc>
              </a:pPr>
              <a:endParaRPr/>
            </a:p>
          </p:txBody>
        </p:sp>
      </p:grpSp>
      <p:grpSp>
        <p:nvGrpSpPr>
          <p:cNvPr id="26" name="Group 26"/>
          <p:cNvGrpSpPr/>
          <p:nvPr/>
        </p:nvGrpSpPr>
        <p:grpSpPr>
          <a:xfrm>
            <a:off x="696420" y="3401222"/>
            <a:ext cx="11840461" cy="765066"/>
            <a:chOff x="0" y="0"/>
            <a:chExt cx="3118475" cy="201499"/>
          </a:xfrm>
        </p:grpSpPr>
        <p:sp>
          <p:nvSpPr>
            <p:cNvPr id="27" name="Freeform 27"/>
            <p:cNvSpPr/>
            <p:nvPr/>
          </p:nvSpPr>
          <p:spPr>
            <a:xfrm>
              <a:off x="0" y="0"/>
              <a:ext cx="3118475" cy="201499"/>
            </a:xfrm>
            <a:custGeom>
              <a:avLst/>
              <a:gdLst/>
              <a:ahLst/>
              <a:cxnLst/>
              <a:rect l="l" t="t" r="r" b="b"/>
              <a:pathLst>
                <a:path w="3118475" h="201499">
                  <a:moveTo>
                    <a:pt x="0" y="0"/>
                  </a:moveTo>
                  <a:lnTo>
                    <a:pt x="3118475" y="0"/>
                  </a:lnTo>
                  <a:lnTo>
                    <a:pt x="3118475" y="201499"/>
                  </a:lnTo>
                  <a:lnTo>
                    <a:pt x="0" y="201499"/>
                  </a:lnTo>
                  <a:close/>
                </a:path>
              </a:pathLst>
            </a:custGeom>
            <a:solidFill>
              <a:srgbClr val="1D194F"/>
            </a:solidFill>
          </p:spPr>
          <p:txBody>
            <a:bodyPr/>
            <a:lstStyle/>
            <a:p>
              <a:endParaRPr lang="en-GB"/>
            </a:p>
          </p:txBody>
        </p:sp>
        <p:sp>
          <p:nvSpPr>
            <p:cNvPr id="28" name="TextBox 28"/>
            <p:cNvSpPr txBox="1"/>
            <p:nvPr/>
          </p:nvSpPr>
          <p:spPr>
            <a:xfrm>
              <a:off x="0" y="-47625"/>
              <a:ext cx="3118475" cy="249124"/>
            </a:xfrm>
            <a:prstGeom prst="rect">
              <a:avLst/>
            </a:prstGeom>
          </p:spPr>
          <p:txBody>
            <a:bodyPr lIns="50800" tIns="50800" rIns="50800" bIns="50800" rtlCol="0" anchor="ctr"/>
            <a:lstStyle/>
            <a:p>
              <a:pPr algn="ctr">
                <a:lnSpc>
                  <a:spcPts val="3012"/>
                </a:lnSpc>
              </a:pPr>
              <a:endParaRPr/>
            </a:p>
          </p:txBody>
        </p:sp>
      </p:grpSp>
      <p:grpSp>
        <p:nvGrpSpPr>
          <p:cNvPr id="29" name="Group 29"/>
          <p:cNvGrpSpPr/>
          <p:nvPr/>
        </p:nvGrpSpPr>
        <p:grpSpPr>
          <a:xfrm>
            <a:off x="2084817" y="4232963"/>
            <a:ext cx="9004552" cy="765066"/>
            <a:chOff x="0" y="0"/>
            <a:chExt cx="2371569" cy="201499"/>
          </a:xfrm>
        </p:grpSpPr>
        <p:sp>
          <p:nvSpPr>
            <p:cNvPr id="30" name="Freeform 30"/>
            <p:cNvSpPr/>
            <p:nvPr/>
          </p:nvSpPr>
          <p:spPr>
            <a:xfrm>
              <a:off x="0" y="0"/>
              <a:ext cx="2371569" cy="201499"/>
            </a:xfrm>
            <a:custGeom>
              <a:avLst/>
              <a:gdLst/>
              <a:ahLst/>
              <a:cxnLst/>
              <a:rect l="l" t="t" r="r" b="b"/>
              <a:pathLst>
                <a:path w="2371569" h="201499">
                  <a:moveTo>
                    <a:pt x="0" y="0"/>
                  </a:moveTo>
                  <a:lnTo>
                    <a:pt x="2371569" y="0"/>
                  </a:lnTo>
                  <a:lnTo>
                    <a:pt x="2371569" y="201499"/>
                  </a:lnTo>
                  <a:lnTo>
                    <a:pt x="0" y="201499"/>
                  </a:lnTo>
                  <a:close/>
                </a:path>
              </a:pathLst>
            </a:custGeom>
            <a:solidFill>
              <a:srgbClr val="1D194F"/>
            </a:solidFill>
          </p:spPr>
          <p:txBody>
            <a:bodyPr/>
            <a:lstStyle/>
            <a:p>
              <a:endParaRPr lang="en-GB"/>
            </a:p>
          </p:txBody>
        </p:sp>
        <p:sp>
          <p:nvSpPr>
            <p:cNvPr id="31" name="TextBox 31"/>
            <p:cNvSpPr txBox="1"/>
            <p:nvPr/>
          </p:nvSpPr>
          <p:spPr>
            <a:xfrm>
              <a:off x="0" y="-47625"/>
              <a:ext cx="2371569" cy="249124"/>
            </a:xfrm>
            <a:prstGeom prst="rect">
              <a:avLst/>
            </a:prstGeom>
          </p:spPr>
          <p:txBody>
            <a:bodyPr lIns="50800" tIns="50800" rIns="50800" bIns="50800" rtlCol="0" anchor="ctr"/>
            <a:lstStyle/>
            <a:p>
              <a:pPr algn="ctr">
                <a:lnSpc>
                  <a:spcPts val="3012"/>
                </a:lnSpc>
              </a:pPr>
              <a:endParaRPr/>
            </a:p>
          </p:txBody>
        </p:sp>
      </p:grpSp>
      <p:sp>
        <p:nvSpPr>
          <p:cNvPr id="32" name="TextBox 32"/>
          <p:cNvSpPr txBox="1"/>
          <p:nvPr/>
        </p:nvSpPr>
        <p:spPr>
          <a:xfrm>
            <a:off x="575625" y="1717837"/>
            <a:ext cx="12082052" cy="3332066"/>
          </a:xfrm>
          <a:prstGeom prst="rect">
            <a:avLst/>
          </a:prstGeom>
        </p:spPr>
        <p:txBody>
          <a:bodyPr lIns="0" tIns="0" rIns="0" bIns="0" rtlCol="0" anchor="t">
            <a:spAutoFit/>
          </a:bodyPr>
          <a:lstStyle/>
          <a:p>
            <a:pPr algn="ctr">
              <a:lnSpc>
                <a:spcPts val="6579"/>
              </a:lnSpc>
            </a:pPr>
            <a:r>
              <a:rPr lang="en-US" sz="4699" dirty="0">
                <a:solidFill>
                  <a:srgbClr val="FEFEFE"/>
                </a:solidFill>
                <a:latin typeface="Anton"/>
                <a:ea typeface="Anton"/>
                <a:cs typeface="Anton"/>
                <a:sym typeface="Anton"/>
              </a:rPr>
              <a:t>INTEGRATING OCCUPATIONAL HEALTH AND SAFETY (OHS) SERVICES IN PRIMARY HEALTHCARE SYSTEM: </a:t>
            </a:r>
          </a:p>
          <a:p>
            <a:pPr algn="ctr">
              <a:lnSpc>
                <a:spcPts val="6579"/>
              </a:lnSpc>
            </a:pPr>
            <a:r>
              <a:rPr lang="en-US" sz="4699" dirty="0">
                <a:solidFill>
                  <a:srgbClr val="FEFEFE"/>
                </a:solidFill>
                <a:latin typeface="Anton"/>
                <a:ea typeface="Anton"/>
                <a:cs typeface="Anton"/>
                <a:sym typeface="Anton"/>
              </a:rPr>
              <a:t>LESSONS LEARNED FROM </a:t>
            </a:r>
            <a:r>
              <a:rPr lang="en-US" sz="4699" dirty="0">
                <a:solidFill>
                  <a:srgbClr val="CC3300"/>
                </a:solidFill>
                <a:latin typeface="Anton"/>
                <a:ea typeface="Anton"/>
                <a:cs typeface="Anton"/>
                <a:sym typeface="Anton"/>
              </a:rPr>
              <a:t>INFORMAL WASTE WORKERS </a:t>
            </a:r>
          </a:p>
          <a:p>
            <a:pPr algn="ctr">
              <a:lnSpc>
                <a:spcPts val="6579"/>
              </a:lnSpc>
            </a:pPr>
            <a:r>
              <a:rPr lang="en-US" sz="4699" dirty="0">
                <a:solidFill>
                  <a:srgbClr val="FEFEFE"/>
                </a:solidFill>
                <a:latin typeface="Anton"/>
                <a:ea typeface="Anton"/>
                <a:cs typeface="Anton"/>
                <a:sym typeface="Anton"/>
              </a:rPr>
              <a:t>AND </a:t>
            </a:r>
            <a:r>
              <a:rPr lang="en-US" sz="4699" dirty="0">
                <a:solidFill>
                  <a:srgbClr val="CC3300"/>
                </a:solidFill>
                <a:latin typeface="Anton"/>
                <a:ea typeface="Anton"/>
                <a:cs typeface="Anton"/>
                <a:sym typeface="Anton"/>
              </a:rPr>
              <a:t>FARMERS</a:t>
            </a:r>
            <a:r>
              <a:rPr lang="en-US" sz="4699" dirty="0">
                <a:solidFill>
                  <a:srgbClr val="FEFEFE"/>
                </a:solidFill>
                <a:latin typeface="Anton"/>
                <a:ea typeface="Anton"/>
                <a:cs typeface="Anton"/>
                <a:sym typeface="Anton"/>
              </a:rPr>
              <a:t> PROGRAMMES IN </a:t>
            </a:r>
            <a:r>
              <a:rPr lang="en-US" sz="4699" dirty="0">
                <a:solidFill>
                  <a:schemeClr val="bg1"/>
                </a:solidFill>
                <a:latin typeface="Anton"/>
                <a:ea typeface="Anton"/>
                <a:cs typeface="Anton"/>
                <a:sym typeface="Anton"/>
              </a:rPr>
              <a:t>NEPAL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9">
            <a:extLst>
              <a:ext uri="{FF2B5EF4-FFF2-40B4-BE49-F238E27FC236}">
                <a16:creationId xmlns:a16="http://schemas.microsoft.com/office/drawing/2014/main" id="{BD0E2665-6C29-24EB-9673-E135A87AE4FA}"/>
              </a:ext>
            </a:extLst>
          </p:cNvPr>
          <p:cNvSpPr/>
          <p:nvPr/>
        </p:nvSpPr>
        <p:spPr>
          <a:xfrm>
            <a:off x="5791200" y="6074748"/>
            <a:ext cx="0" cy="614087"/>
          </a:xfrm>
          <a:prstGeom prst="line">
            <a:avLst/>
          </a:prstGeom>
          <a:ln w="76200" cap="flat">
            <a:solidFill>
              <a:srgbClr val="1D194F"/>
            </a:solidFill>
            <a:prstDash val="sysDash"/>
            <a:headEnd type="none" w="sm" len="sm"/>
            <a:tailEnd type="arrow" w="med" len="sm"/>
          </a:ln>
        </p:spPr>
        <p:txBody>
          <a:bodyPr/>
          <a:lstStyle/>
          <a:p>
            <a:endParaRPr lang="en-GB"/>
          </a:p>
        </p:txBody>
      </p:sp>
      <p:sp>
        <p:nvSpPr>
          <p:cNvPr id="2" name="AutoShape 49">
            <a:extLst>
              <a:ext uri="{FF2B5EF4-FFF2-40B4-BE49-F238E27FC236}">
                <a16:creationId xmlns:a16="http://schemas.microsoft.com/office/drawing/2014/main" id="{708E4FB5-B2D4-730C-57F0-57D033B93AA3}"/>
              </a:ext>
            </a:extLst>
          </p:cNvPr>
          <p:cNvSpPr/>
          <p:nvPr/>
        </p:nvSpPr>
        <p:spPr>
          <a:xfrm>
            <a:off x="4131745" y="3823608"/>
            <a:ext cx="1" cy="971465"/>
          </a:xfrm>
          <a:prstGeom prst="line">
            <a:avLst/>
          </a:prstGeom>
          <a:ln w="76200" cap="flat">
            <a:solidFill>
              <a:srgbClr val="1D194F"/>
            </a:solidFill>
            <a:prstDash val="sysDash"/>
            <a:headEnd type="none" w="sm" len="sm"/>
            <a:tailEnd type="arrow" w="med" len="sm"/>
          </a:ln>
        </p:spPr>
        <p:txBody>
          <a:bodyPr/>
          <a:lstStyle/>
          <a:p>
            <a:endParaRPr lang="en-GB"/>
          </a:p>
        </p:txBody>
      </p:sp>
      <p:sp>
        <p:nvSpPr>
          <p:cNvPr id="5" name="Freeform 5"/>
          <p:cNvSpPr/>
          <p:nvPr/>
        </p:nvSpPr>
        <p:spPr>
          <a:xfrm>
            <a:off x="14935245" y="313321"/>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sp>
        <p:nvSpPr>
          <p:cNvPr id="6" name="Freeform 6"/>
          <p:cNvSpPr/>
          <p:nvPr/>
        </p:nvSpPr>
        <p:spPr>
          <a:xfrm>
            <a:off x="16775945" y="3590879"/>
            <a:ext cx="454163" cy="608594"/>
          </a:xfrm>
          <a:custGeom>
            <a:avLst/>
            <a:gdLst/>
            <a:ahLst/>
            <a:cxnLst/>
            <a:rect l="l" t="t" r="r" b="b"/>
            <a:pathLst>
              <a:path w="454163" h="608594">
                <a:moveTo>
                  <a:pt x="0" y="0"/>
                </a:moveTo>
                <a:lnTo>
                  <a:pt x="454163" y="0"/>
                </a:lnTo>
                <a:lnTo>
                  <a:pt x="454163" y="608594"/>
                </a:lnTo>
                <a:lnTo>
                  <a:pt x="0" y="608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8248828" y="2702836"/>
            <a:ext cx="9544550" cy="5368809"/>
          </a:xfrm>
          <a:custGeom>
            <a:avLst/>
            <a:gdLst/>
            <a:ahLst/>
            <a:cxnLst/>
            <a:rect l="l" t="t" r="r" b="b"/>
            <a:pathLst>
              <a:path w="9544550" h="5368809">
                <a:moveTo>
                  <a:pt x="0" y="0"/>
                </a:moveTo>
                <a:lnTo>
                  <a:pt x="9544550" y="0"/>
                </a:lnTo>
                <a:lnTo>
                  <a:pt x="9544550" y="5368810"/>
                </a:lnTo>
                <a:lnTo>
                  <a:pt x="0" y="5368810"/>
                </a:lnTo>
                <a:lnTo>
                  <a:pt x="0" y="0"/>
                </a:lnTo>
                <a:close/>
              </a:path>
            </a:pathLst>
          </a:custGeom>
          <a:blipFill>
            <a:blip r:embed="rId5"/>
            <a:stretch>
              <a:fillRect/>
            </a:stretch>
          </a:blipFill>
        </p:spPr>
        <p:txBody>
          <a:bodyPr/>
          <a:lstStyle/>
          <a:p>
            <a:endParaRPr lang="en-GB"/>
          </a:p>
        </p:txBody>
      </p:sp>
      <p:sp>
        <p:nvSpPr>
          <p:cNvPr id="8" name="TextBox 8"/>
          <p:cNvSpPr txBox="1"/>
          <p:nvPr/>
        </p:nvSpPr>
        <p:spPr>
          <a:xfrm>
            <a:off x="7965285" y="6867748"/>
            <a:ext cx="405815" cy="209609"/>
          </a:xfrm>
          <a:prstGeom prst="rect">
            <a:avLst/>
          </a:prstGeom>
        </p:spPr>
        <p:txBody>
          <a:bodyPr lIns="0" tIns="0" rIns="0" bIns="0" rtlCol="0" anchor="t">
            <a:spAutoFit/>
          </a:bodyPr>
          <a:lstStyle/>
          <a:p>
            <a:pPr algn="ctr">
              <a:lnSpc>
                <a:spcPts val="1853"/>
              </a:lnSpc>
            </a:pPr>
            <a:r>
              <a:rPr lang="en-US" sz="1323" u="sng">
                <a:solidFill>
                  <a:srgbClr val="000000"/>
                </a:solidFill>
                <a:latin typeface="Anton"/>
                <a:ea typeface="Anton"/>
                <a:cs typeface="Anton"/>
                <a:sym typeface="Anton"/>
              </a:rPr>
              <a:t>Index:</a:t>
            </a:r>
          </a:p>
        </p:txBody>
      </p:sp>
      <p:sp>
        <p:nvSpPr>
          <p:cNvPr id="9" name="TextBox 9"/>
          <p:cNvSpPr txBox="1"/>
          <p:nvPr/>
        </p:nvSpPr>
        <p:spPr>
          <a:xfrm>
            <a:off x="8512871" y="8005079"/>
            <a:ext cx="6160248" cy="410369"/>
          </a:xfrm>
          <a:prstGeom prst="rect">
            <a:avLst/>
          </a:prstGeom>
        </p:spPr>
        <p:txBody>
          <a:bodyPr wrap="square" lIns="0" tIns="0" rIns="0" bIns="0" rtlCol="0" anchor="t">
            <a:spAutoFit/>
          </a:bodyPr>
          <a:lstStyle/>
          <a:p>
            <a:pPr algn="just">
              <a:lnSpc>
                <a:spcPts val="1621"/>
              </a:lnSpc>
            </a:pPr>
            <a:r>
              <a:rPr lang="en-US" sz="1500" b="1" dirty="0">
                <a:solidFill>
                  <a:srgbClr val="000000"/>
                </a:solidFill>
                <a:latin typeface="Open Sans Bold"/>
                <a:ea typeface="Open Sans Bold"/>
                <a:cs typeface="Open Sans Bold"/>
                <a:sym typeface="Open Sans Bold"/>
              </a:rPr>
              <a:t>Past districts of interventions</a:t>
            </a:r>
          </a:p>
          <a:p>
            <a:pPr algn="just">
              <a:lnSpc>
                <a:spcPts val="1621"/>
              </a:lnSpc>
            </a:pPr>
            <a:r>
              <a:rPr lang="en-US" sz="1500" dirty="0" err="1">
                <a:solidFill>
                  <a:srgbClr val="000000"/>
                </a:solidFill>
                <a:latin typeface="Open Sans"/>
                <a:ea typeface="Open Sans"/>
                <a:cs typeface="Open Sans"/>
                <a:sym typeface="Open Sans"/>
              </a:rPr>
              <a:t>Myagdi</a:t>
            </a:r>
            <a:r>
              <a:rPr lang="en-US" sz="1500" dirty="0">
                <a:solidFill>
                  <a:srgbClr val="000000"/>
                </a:solidFill>
                <a:latin typeface="Open Sans"/>
                <a:ea typeface="Open Sans"/>
                <a:cs typeface="Open Sans"/>
                <a:sym typeface="Open Sans"/>
              </a:rPr>
              <a:t>, Parbat, </a:t>
            </a:r>
            <a:r>
              <a:rPr lang="en-US" sz="1500" dirty="0" err="1">
                <a:solidFill>
                  <a:srgbClr val="000000"/>
                </a:solidFill>
                <a:latin typeface="Open Sans"/>
                <a:ea typeface="Open Sans"/>
                <a:cs typeface="Open Sans"/>
                <a:sym typeface="Open Sans"/>
              </a:rPr>
              <a:t>Baglung</a:t>
            </a:r>
            <a:r>
              <a:rPr lang="en-US" sz="1500" dirty="0">
                <a:solidFill>
                  <a:srgbClr val="000000"/>
                </a:solidFill>
                <a:latin typeface="Open Sans"/>
                <a:ea typeface="Open Sans"/>
                <a:cs typeface="Open Sans"/>
                <a:sym typeface="Open Sans"/>
              </a:rPr>
              <a:t>, </a:t>
            </a:r>
            <a:r>
              <a:rPr lang="en-US" sz="1500" dirty="0" err="1">
                <a:solidFill>
                  <a:srgbClr val="000000"/>
                </a:solidFill>
                <a:latin typeface="Open Sans"/>
                <a:ea typeface="Open Sans"/>
                <a:cs typeface="Open Sans"/>
                <a:sym typeface="Open Sans"/>
              </a:rPr>
              <a:t>Gulmi</a:t>
            </a:r>
            <a:r>
              <a:rPr lang="en-US" sz="1500" dirty="0">
                <a:solidFill>
                  <a:srgbClr val="000000"/>
                </a:solidFill>
                <a:latin typeface="Open Sans"/>
                <a:ea typeface="Open Sans"/>
                <a:cs typeface="Open Sans"/>
                <a:sym typeface="Open Sans"/>
              </a:rPr>
              <a:t>, </a:t>
            </a:r>
            <a:r>
              <a:rPr lang="en-US" sz="1500" dirty="0" err="1">
                <a:solidFill>
                  <a:srgbClr val="000000"/>
                </a:solidFill>
                <a:latin typeface="Open Sans"/>
                <a:ea typeface="Open Sans"/>
                <a:cs typeface="Open Sans"/>
                <a:sym typeface="Open Sans"/>
              </a:rPr>
              <a:t>Syanja</a:t>
            </a:r>
            <a:r>
              <a:rPr lang="en-US" sz="1500" dirty="0">
                <a:solidFill>
                  <a:srgbClr val="000000"/>
                </a:solidFill>
                <a:latin typeface="Open Sans"/>
                <a:ea typeface="Open Sans"/>
                <a:cs typeface="Open Sans"/>
                <a:sym typeface="Open Sans"/>
              </a:rPr>
              <a:t>, </a:t>
            </a:r>
            <a:r>
              <a:rPr lang="en-US" sz="1500" dirty="0" err="1">
                <a:solidFill>
                  <a:srgbClr val="000000"/>
                </a:solidFill>
                <a:latin typeface="Open Sans"/>
                <a:ea typeface="Open Sans"/>
                <a:cs typeface="Open Sans"/>
                <a:sym typeface="Open Sans"/>
              </a:rPr>
              <a:t>Argakhachi</a:t>
            </a:r>
            <a:r>
              <a:rPr lang="en-US" sz="1500" dirty="0">
                <a:solidFill>
                  <a:srgbClr val="000000"/>
                </a:solidFill>
                <a:latin typeface="Open Sans"/>
                <a:ea typeface="Open Sans"/>
                <a:cs typeface="Open Sans"/>
                <a:sym typeface="Open Sans"/>
              </a:rPr>
              <a:t>, Jajarkot</a:t>
            </a:r>
          </a:p>
        </p:txBody>
      </p:sp>
      <p:sp>
        <p:nvSpPr>
          <p:cNvPr id="10" name="TextBox 10"/>
          <p:cNvSpPr txBox="1"/>
          <p:nvPr/>
        </p:nvSpPr>
        <p:spPr>
          <a:xfrm>
            <a:off x="8512870" y="7326276"/>
            <a:ext cx="6311209" cy="617285"/>
          </a:xfrm>
          <a:prstGeom prst="rect">
            <a:avLst/>
          </a:prstGeom>
        </p:spPr>
        <p:txBody>
          <a:bodyPr wrap="square" lIns="0" tIns="0" rIns="0" bIns="0" rtlCol="0" anchor="t">
            <a:spAutoFit/>
          </a:bodyPr>
          <a:lstStyle/>
          <a:p>
            <a:pPr algn="l">
              <a:lnSpc>
                <a:spcPts val="1621"/>
              </a:lnSpc>
            </a:pPr>
            <a:r>
              <a:rPr lang="en-US" sz="1500" b="1" dirty="0">
                <a:solidFill>
                  <a:srgbClr val="000000"/>
                </a:solidFill>
                <a:latin typeface="Open Sans Bold"/>
                <a:ea typeface="Open Sans Bold"/>
                <a:cs typeface="Open Sans Bold"/>
                <a:sym typeface="Open Sans Bold"/>
              </a:rPr>
              <a:t>Current districts of interventions</a:t>
            </a:r>
          </a:p>
          <a:p>
            <a:pPr algn="l">
              <a:lnSpc>
                <a:spcPts val="1621"/>
              </a:lnSpc>
            </a:pPr>
            <a:r>
              <a:rPr lang="en-US" sz="1500" dirty="0" err="1">
                <a:solidFill>
                  <a:srgbClr val="000000"/>
                </a:solidFill>
                <a:latin typeface="Open Sans"/>
                <a:ea typeface="Open Sans"/>
                <a:cs typeface="Open Sans"/>
                <a:sym typeface="Open Sans"/>
              </a:rPr>
              <a:t>Kavre</a:t>
            </a:r>
            <a:r>
              <a:rPr lang="en-US" sz="1500" dirty="0">
                <a:solidFill>
                  <a:srgbClr val="000000"/>
                </a:solidFill>
                <a:latin typeface="Open Sans"/>
                <a:ea typeface="Open Sans"/>
                <a:cs typeface="Open Sans"/>
                <a:sym typeface="Open Sans"/>
              </a:rPr>
              <a:t>, </a:t>
            </a:r>
            <a:r>
              <a:rPr lang="en-US" sz="1500" dirty="0" err="1">
                <a:solidFill>
                  <a:srgbClr val="000000"/>
                </a:solidFill>
                <a:latin typeface="Open Sans"/>
                <a:ea typeface="Open Sans"/>
                <a:cs typeface="Open Sans"/>
                <a:sym typeface="Open Sans"/>
              </a:rPr>
              <a:t>Ramechhap</a:t>
            </a:r>
            <a:r>
              <a:rPr lang="en-US" sz="1500" dirty="0">
                <a:solidFill>
                  <a:srgbClr val="000000"/>
                </a:solidFill>
                <a:latin typeface="Open Sans"/>
                <a:ea typeface="Open Sans"/>
                <a:cs typeface="Open Sans"/>
                <a:sym typeface="Open Sans"/>
              </a:rPr>
              <a:t>, </a:t>
            </a:r>
            <a:r>
              <a:rPr lang="en-US" sz="1500" dirty="0" err="1">
                <a:solidFill>
                  <a:srgbClr val="000000"/>
                </a:solidFill>
                <a:latin typeface="Open Sans"/>
                <a:ea typeface="Open Sans"/>
                <a:cs typeface="Open Sans"/>
                <a:sym typeface="Open Sans"/>
              </a:rPr>
              <a:t>Sindhupalchowk</a:t>
            </a:r>
            <a:r>
              <a:rPr lang="en-US" sz="1500" dirty="0">
                <a:solidFill>
                  <a:srgbClr val="000000"/>
                </a:solidFill>
                <a:latin typeface="Open Sans"/>
                <a:ea typeface="Open Sans"/>
                <a:cs typeface="Open Sans"/>
                <a:sym typeface="Open Sans"/>
              </a:rPr>
              <a:t>, Lalitpur, Kathmandu, </a:t>
            </a:r>
            <a:r>
              <a:rPr lang="en-US" sz="1500" dirty="0" err="1">
                <a:solidFill>
                  <a:srgbClr val="000000"/>
                </a:solidFill>
                <a:latin typeface="Open Sans"/>
                <a:ea typeface="Open Sans"/>
                <a:cs typeface="Open Sans"/>
                <a:sym typeface="Open Sans"/>
              </a:rPr>
              <a:t>Nuwakot</a:t>
            </a:r>
            <a:r>
              <a:rPr lang="en-US" sz="1500" dirty="0">
                <a:solidFill>
                  <a:srgbClr val="000000"/>
                </a:solidFill>
                <a:latin typeface="Open Sans"/>
                <a:ea typeface="Open Sans"/>
                <a:cs typeface="Open Sans"/>
                <a:sym typeface="Open Sans"/>
              </a:rPr>
              <a:t>, Banke</a:t>
            </a:r>
          </a:p>
        </p:txBody>
      </p:sp>
      <p:grpSp>
        <p:nvGrpSpPr>
          <p:cNvPr id="11" name="Group 11"/>
          <p:cNvGrpSpPr/>
          <p:nvPr/>
        </p:nvGrpSpPr>
        <p:grpSpPr>
          <a:xfrm>
            <a:off x="7965285" y="7345326"/>
            <a:ext cx="283544" cy="301505"/>
            <a:chOff x="0" y="0"/>
            <a:chExt cx="129962" cy="138195"/>
          </a:xfrm>
        </p:grpSpPr>
        <p:sp>
          <p:nvSpPr>
            <p:cNvPr id="12" name="Freeform 12"/>
            <p:cNvSpPr/>
            <p:nvPr/>
          </p:nvSpPr>
          <p:spPr>
            <a:xfrm>
              <a:off x="0" y="0"/>
              <a:ext cx="129962" cy="138195"/>
            </a:xfrm>
            <a:custGeom>
              <a:avLst/>
              <a:gdLst/>
              <a:ahLst/>
              <a:cxnLst/>
              <a:rect l="l" t="t" r="r" b="b"/>
              <a:pathLst>
                <a:path w="129962" h="138195">
                  <a:moveTo>
                    <a:pt x="0" y="0"/>
                  </a:moveTo>
                  <a:lnTo>
                    <a:pt x="129962" y="0"/>
                  </a:lnTo>
                  <a:lnTo>
                    <a:pt x="129962" y="138195"/>
                  </a:lnTo>
                  <a:lnTo>
                    <a:pt x="0" y="138195"/>
                  </a:lnTo>
                  <a:close/>
                </a:path>
              </a:pathLst>
            </a:custGeom>
            <a:solidFill>
              <a:srgbClr val="28AC54"/>
            </a:solidFill>
          </p:spPr>
          <p:txBody>
            <a:bodyPr/>
            <a:lstStyle/>
            <a:p>
              <a:endParaRPr lang="en-GB"/>
            </a:p>
          </p:txBody>
        </p:sp>
        <p:sp>
          <p:nvSpPr>
            <p:cNvPr id="13" name="TextBox 13"/>
            <p:cNvSpPr txBox="1"/>
            <p:nvPr/>
          </p:nvSpPr>
          <p:spPr>
            <a:xfrm>
              <a:off x="0" y="-19050"/>
              <a:ext cx="129962" cy="157245"/>
            </a:xfrm>
            <a:prstGeom prst="rect">
              <a:avLst/>
            </a:prstGeom>
          </p:spPr>
          <p:txBody>
            <a:bodyPr lIns="47285" tIns="47285" rIns="47285" bIns="47285" rtlCol="0" anchor="ctr"/>
            <a:lstStyle/>
            <a:p>
              <a:pPr algn="ctr">
                <a:lnSpc>
                  <a:spcPts val="1120"/>
                </a:lnSpc>
              </a:pPr>
              <a:endParaRPr/>
            </a:p>
          </p:txBody>
        </p:sp>
      </p:grpSp>
      <p:grpSp>
        <p:nvGrpSpPr>
          <p:cNvPr id="14" name="Group 14"/>
          <p:cNvGrpSpPr/>
          <p:nvPr/>
        </p:nvGrpSpPr>
        <p:grpSpPr>
          <a:xfrm>
            <a:off x="7965285" y="8009381"/>
            <a:ext cx="283544" cy="301505"/>
            <a:chOff x="0" y="0"/>
            <a:chExt cx="129962" cy="138195"/>
          </a:xfrm>
        </p:grpSpPr>
        <p:sp>
          <p:nvSpPr>
            <p:cNvPr id="15" name="Freeform 15"/>
            <p:cNvSpPr/>
            <p:nvPr/>
          </p:nvSpPr>
          <p:spPr>
            <a:xfrm>
              <a:off x="0" y="0"/>
              <a:ext cx="129962" cy="138195"/>
            </a:xfrm>
            <a:custGeom>
              <a:avLst/>
              <a:gdLst/>
              <a:ahLst/>
              <a:cxnLst/>
              <a:rect l="l" t="t" r="r" b="b"/>
              <a:pathLst>
                <a:path w="129962" h="138195">
                  <a:moveTo>
                    <a:pt x="0" y="0"/>
                  </a:moveTo>
                  <a:lnTo>
                    <a:pt x="129962" y="0"/>
                  </a:lnTo>
                  <a:lnTo>
                    <a:pt x="129962" y="138195"/>
                  </a:lnTo>
                  <a:lnTo>
                    <a:pt x="0" y="138195"/>
                  </a:lnTo>
                  <a:close/>
                </a:path>
              </a:pathLst>
            </a:custGeom>
            <a:solidFill>
              <a:srgbClr val="FAF138"/>
            </a:solidFill>
          </p:spPr>
          <p:txBody>
            <a:bodyPr/>
            <a:lstStyle/>
            <a:p>
              <a:endParaRPr lang="en-GB"/>
            </a:p>
          </p:txBody>
        </p:sp>
        <p:sp>
          <p:nvSpPr>
            <p:cNvPr id="16" name="TextBox 16"/>
            <p:cNvSpPr txBox="1"/>
            <p:nvPr/>
          </p:nvSpPr>
          <p:spPr>
            <a:xfrm>
              <a:off x="0" y="-19050"/>
              <a:ext cx="129962" cy="157245"/>
            </a:xfrm>
            <a:prstGeom prst="rect">
              <a:avLst/>
            </a:prstGeom>
          </p:spPr>
          <p:txBody>
            <a:bodyPr lIns="47285" tIns="47285" rIns="47285" bIns="47285" rtlCol="0" anchor="ctr"/>
            <a:lstStyle/>
            <a:p>
              <a:pPr algn="ctr">
                <a:lnSpc>
                  <a:spcPts val="1120"/>
                </a:lnSpc>
              </a:pPr>
              <a:endParaRPr/>
            </a:p>
          </p:txBody>
        </p:sp>
      </p:grpSp>
      <p:grpSp>
        <p:nvGrpSpPr>
          <p:cNvPr id="17" name="Group 17"/>
          <p:cNvGrpSpPr>
            <a:grpSpLocks noChangeAspect="1"/>
          </p:cNvGrpSpPr>
          <p:nvPr/>
        </p:nvGrpSpPr>
        <p:grpSpPr>
          <a:xfrm>
            <a:off x="10298906" y="5611939"/>
            <a:ext cx="229534" cy="229533"/>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19" name="Group 19"/>
          <p:cNvGrpSpPr>
            <a:grpSpLocks noChangeAspect="1"/>
          </p:cNvGrpSpPr>
          <p:nvPr/>
        </p:nvGrpSpPr>
        <p:grpSpPr>
          <a:xfrm>
            <a:off x="10629815" y="4863208"/>
            <a:ext cx="150961" cy="150960"/>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21" name="Group 21"/>
          <p:cNvGrpSpPr>
            <a:grpSpLocks noChangeAspect="1"/>
          </p:cNvGrpSpPr>
          <p:nvPr/>
        </p:nvGrpSpPr>
        <p:grpSpPr>
          <a:xfrm>
            <a:off x="12161643" y="5115414"/>
            <a:ext cx="150961" cy="150960"/>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23" name="Group 23"/>
          <p:cNvGrpSpPr>
            <a:grpSpLocks noChangeAspect="1"/>
          </p:cNvGrpSpPr>
          <p:nvPr/>
        </p:nvGrpSpPr>
        <p:grpSpPr>
          <a:xfrm>
            <a:off x="12746758" y="5311761"/>
            <a:ext cx="150961" cy="150960"/>
            <a:chOff x="0" y="0"/>
            <a:chExt cx="6350000" cy="6349975"/>
          </a:xfrm>
        </p:grpSpPr>
        <p:sp>
          <p:nvSpPr>
            <p:cNvPr id="24" name="Freeform 2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25" name="Group 25"/>
          <p:cNvGrpSpPr>
            <a:grpSpLocks noChangeAspect="1"/>
          </p:cNvGrpSpPr>
          <p:nvPr/>
        </p:nvGrpSpPr>
        <p:grpSpPr>
          <a:xfrm>
            <a:off x="11882543" y="5311761"/>
            <a:ext cx="150961" cy="150960"/>
            <a:chOff x="0" y="0"/>
            <a:chExt cx="6350000" cy="6349975"/>
          </a:xfrm>
        </p:grpSpPr>
        <p:sp>
          <p:nvSpPr>
            <p:cNvPr id="26" name="Freeform 2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27" name="Group 27"/>
          <p:cNvGrpSpPr>
            <a:grpSpLocks noChangeAspect="1"/>
          </p:cNvGrpSpPr>
          <p:nvPr/>
        </p:nvGrpSpPr>
        <p:grpSpPr>
          <a:xfrm>
            <a:off x="12614017" y="5690512"/>
            <a:ext cx="150961" cy="150960"/>
            <a:chOff x="0" y="0"/>
            <a:chExt cx="6350000" cy="6349975"/>
          </a:xfrm>
        </p:grpSpPr>
        <p:sp>
          <p:nvSpPr>
            <p:cNvPr id="28" name="Freeform 2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29" name="Group 29"/>
          <p:cNvGrpSpPr>
            <a:grpSpLocks noChangeAspect="1"/>
          </p:cNvGrpSpPr>
          <p:nvPr/>
        </p:nvGrpSpPr>
        <p:grpSpPr>
          <a:xfrm>
            <a:off x="12033504" y="5651226"/>
            <a:ext cx="150961" cy="150960"/>
            <a:chOff x="0" y="0"/>
            <a:chExt cx="6350000" cy="6349975"/>
          </a:xfrm>
        </p:grpSpPr>
        <p:sp>
          <p:nvSpPr>
            <p:cNvPr id="30" name="Freeform 3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31" name="Group 31"/>
          <p:cNvGrpSpPr>
            <a:grpSpLocks noChangeAspect="1"/>
          </p:cNvGrpSpPr>
          <p:nvPr/>
        </p:nvGrpSpPr>
        <p:grpSpPr>
          <a:xfrm>
            <a:off x="11807063" y="5802186"/>
            <a:ext cx="150961" cy="150960"/>
            <a:chOff x="0" y="0"/>
            <a:chExt cx="6350000" cy="6349975"/>
          </a:xfrm>
        </p:grpSpPr>
        <p:sp>
          <p:nvSpPr>
            <p:cNvPr id="32" name="Freeform 3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33" name="Group 33"/>
          <p:cNvGrpSpPr>
            <a:grpSpLocks noChangeAspect="1"/>
          </p:cNvGrpSpPr>
          <p:nvPr/>
        </p:nvGrpSpPr>
        <p:grpSpPr>
          <a:xfrm>
            <a:off x="14748600" y="5841473"/>
            <a:ext cx="150961" cy="150960"/>
            <a:chOff x="0" y="0"/>
            <a:chExt cx="6350000" cy="6349975"/>
          </a:xfrm>
        </p:grpSpPr>
        <p:sp>
          <p:nvSpPr>
            <p:cNvPr id="34" name="Freeform 3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35" name="Group 35"/>
          <p:cNvGrpSpPr>
            <a:grpSpLocks noChangeAspect="1"/>
          </p:cNvGrpSpPr>
          <p:nvPr/>
        </p:nvGrpSpPr>
        <p:grpSpPr>
          <a:xfrm>
            <a:off x="14149946" y="5877666"/>
            <a:ext cx="150961" cy="150960"/>
            <a:chOff x="0" y="0"/>
            <a:chExt cx="6350000" cy="6349975"/>
          </a:xfrm>
        </p:grpSpPr>
        <p:sp>
          <p:nvSpPr>
            <p:cNvPr id="36" name="Freeform 3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37" name="Group 37"/>
          <p:cNvGrpSpPr>
            <a:grpSpLocks noChangeAspect="1"/>
          </p:cNvGrpSpPr>
          <p:nvPr/>
        </p:nvGrpSpPr>
        <p:grpSpPr>
          <a:xfrm>
            <a:off x="15182624" y="6422747"/>
            <a:ext cx="150961" cy="150960"/>
            <a:chOff x="0" y="0"/>
            <a:chExt cx="6350000" cy="6349975"/>
          </a:xfrm>
        </p:grpSpPr>
        <p:sp>
          <p:nvSpPr>
            <p:cNvPr id="38" name="Freeform 3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39" name="Group 39"/>
          <p:cNvGrpSpPr>
            <a:grpSpLocks noChangeAspect="1"/>
          </p:cNvGrpSpPr>
          <p:nvPr/>
        </p:nvGrpSpPr>
        <p:grpSpPr>
          <a:xfrm>
            <a:off x="14673119" y="6271787"/>
            <a:ext cx="150961" cy="150960"/>
            <a:chOff x="0" y="0"/>
            <a:chExt cx="6350000" cy="6349975"/>
          </a:xfrm>
        </p:grpSpPr>
        <p:sp>
          <p:nvSpPr>
            <p:cNvPr id="40" name="Freeform 4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41" name="Group 41"/>
          <p:cNvGrpSpPr>
            <a:grpSpLocks noChangeAspect="1"/>
          </p:cNvGrpSpPr>
          <p:nvPr/>
        </p:nvGrpSpPr>
        <p:grpSpPr>
          <a:xfrm>
            <a:off x="14368255" y="6305461"/>
            <a:ext cx="83612" cy="83612"/>
            <a:chOff x="0" y="0"/>
            <a:chExt cx="6350000" cy="6349975"/>
          </a:xfrm>
        </p:grpSpPr>
        <p:sp>
          <p:nvSpPr>
            <p:cNvPr id="42" name="Freeform 4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grpSp>
        <p:nvGrpSpPr>
          <p:cNvPr id="43" name="Group 43"/>
          <p:cNvGrpSpPr>
            <a:grpSpLocks noChangeAspect="1"/>
          </p:cNvGrpSpPr>
          <p:nvPr/>
        </p:nvGrpSpPr>
        <p:grpSpPr>
          <a:xfrm>
            <a:off x="14413803" y="6074748"/>
            <a:ext cx="76129" cy="76129"/>
            <a:chOff x="0" y="0"/>
            <a:chExt cx="6350000" cy="6349975"/>
          </a:xfrm>
        </p:grpSpPr>
        <p:sp>
          <p:nvSpPr>
            <p:cNvPr id="44" name="Freeform 4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96" r="-596"/>
              </a:stretch>
            </a:blipFill>
          </p:spPr>
          <p:txBody>
            <a:bodyPr/>
            <a:lstStyle/>
            <a:p>
              <a:endParaRPr lang="en-GB"/>
            </a:p>
          </p:txBody>
        </p:sp>
      </p:grpSp>
      <p:sp>
        <p:nvSpPr>
          <p:cNvPr id="45" name="TextBox 45"/>
          <p:cNvSpPr txBox="1"/>
          <p:nvPr/>
        </p:nvSpPr>
        <p:spPr>
          <a:xfrm>
            <a:off x="15556192" y="5212660"/>
            <a:ext cx="2457813" cy="330113"/>
          </a:xfrm>
          <a:prstGeom prst="rect">
            <a:avLst/>
          </a:prstGeom>
        </p:spPr>
        <p:txBody>
          <a:bodyPr lIns="0" tIns="0" rIns="0" bIns="0" rtlCol="0" anchor="t">
            <a:spAutoFit/>
          </a:bodyPr>
          <a:lstStyle/>
          <a:p>
            <a:pPr algn="l">
              <a:lnSpc>
                <a:spcPts val="1390"/>
              </a:lnSpc>
            </a:pPr>
            <a:r>
              <a:rPr lang="en-US" sz="992" b="1">
                <a:solidFill>
                  <a:srgbClr val="000000"/>
                </a:solidFill>
                <a:latin typeface="Open Sans Bold"/>
                <a:ea typeface="Open Sans Bold"/>
                <a:cs typeface="Open Sans Bold"/>
                <a:sym typeface="Open Sans Bold"/>
              </a:rPr>
              <a:t>SFVC Project (KAVRE)</a:t>
            </a:r>
          </a:p>
          <a:p>
            <a:pPr algn="l">
              <a:lnSpc>
                <a:spcPts val="1390"/>
              </a:lnSpc>
            </a:pPr>
            <a:r>
              <a:rPr lang="en-US" sz="992">
                <a:solidFill>
                  <a:srgbClr val="000000"/>
                </a:solidFill>
                <a:latin typeface="Open Sans"/>
                <a:ea typeface="Open Sans"/>
                <a:cs typeface="Open Sans"/>
                <a:sym typeface="Open Sans"/>
              </a:rPr>
              <a:t>Kavre, Ramechhap, Sindhupalchowk</a:t>
            </a:r>
          </a:p>
        </p:txBody>
      </p:sp>
      <p:sp>
        <p:nvSpPr>
          <p:cNvPr id="46" name="TextBox 46"/>
          <p:cNvSpPr txBox="1"/>
          <p:nvPr/>
        </p:nvSpPr>
        <p:spPr>
          <a:xfrm>
            <a:off x="14368255" y="4684055"/>
            <a:ext cx="1826999" cy="330113"/>
          </a:xfrm>
          <a:prstGeom prst="rect">
            <a:avLst/>
          </a:prstGeom>
        </p:spPr>
        <p:txBody>
          <a:bodyPr lIns="0" tIns="0" rIns="0" bIns="0" rtlCol="0" anchor="t">
            <a:spAutoFit/>
          </a:bodyPr>
          <a:lstStyle/>
          <a:p>
            <a:pPr algn="l">
              <a:lnSpc>
                <a:spcPts val="1390"/>
              </a:lnSpc>
            </a:pPr>
            <a:r>
              <a:rPr lang="en-US" sz="992" b="1">
                <a:solidFill>
                  <a:srgbClr val="000000"/>
                </a:solidFill>
                <a:latin typeface="Open Sans Bold"/>
                <a:ea typeface="Open Sans Bold"/>
                <a:cs typeface="Open Sans Bold"/>
                <a:sym typeface="Open Sans Bold"/>
              </a:rPr>
              <a:t>EH Project (KTM)</a:t>
            </a:r>
          </a:p>
          <a:p>
            <a:pPr algn="l">
              <a:lnSpc>
                <a:spcPts val="1390"/>
              </a:lnSpc>
            </a:pPr>
            <a:r>
              <a:rPr lang="en-US" sz="992">
                <a:solidFill>
                  <a:srgbClr val="000000"/>
                </a:solidFill>
                <a:latin typeface="Open Sans"/>
                <a:ea typeface="Open Sans"/>
                <a:cs typeface="Open Sans"/>
                <a:sym typeface="Open Sans"/>
              </a:rPr>
              <a:t>Kathmandu and Nuwakot</a:t>
            </a:r>
          </a:p>
        </p:txBody>
      </p:sp>
      <p:sp>
        <p:nvSpPr>
          <p:cNvPr id="47" name="TextBox 47"/>
          <p:cNvSpPr txBox="1"/>
          <p:nvPr/>
        </p:nvSpPr>
        <p:spPr>
          <a:xfrm>
            <a:off x="9399422" y="6097205"/>
            <a:ext cx="1564160" cy="330113"/>
          </a:xfrm>
          <a:prstGeom prst="rect">
            <a:avLst/>
          </a:prstGeom>
        </p:spPr>
        <p:txBody>
          <a:bodyPr lIns="0" tIns="0" rIns="0" bIns="0" rtlCol="0" anchor="t">
            <a:spAutoFit/>
          </a:bodyPr>
          <a:lstStyle/>
          <a:p>
            <a:pPr algn="l">
              <a:lnSpc>
                <a:spcPts val="1390"/>
              </a:lnSpc>
            </a:pPr>
            <a:r>
              <a:rPr lang="en-US" sz="992" b="1" dirty="0">
                <a:solidFill>
                  <a:srgbClr val="000000"/>
                </a:solidFill>
                <a:latin typeface="Open Sans Bold"/>
                <a:ea typeface="Open Sans Bold"/>
                <a:cs typeface="Open Sans Bold"/>
                <a:sym typeface="Open Sans Bold"/>
              </a:rPr>
              <a:t>SOEH Project (NPJ)</a:t>
            </a:r>
          </a:p>
          <a:p>
            <a:pPr algn="l">
              <a:lnSpc>
                <a:spcPts val="1390"/>
              </a:lnSpc>
            </a:pPr>
            <a:r>
              <a:rPr lang="en-US" sz="992" dirty="0">
                <a:solidFill>
                  <a:srgbClr val="000000"/>
                </a:solidFill>
                <a:latin typeface="Open Sans"/>
                <a:ea typeface="Open Sans"/>
                <a:cs typeface="Open Sans"/>
                <a:sym typeface="Open Sans"/>
              </a:rPr>
              <a:t>Banke</a:t>
            </a:r>
          </a:p>
        </p:txBody>
      </p:sp>
      <p:sp>
        <p:nvSpPr>
          <p:cNvPr id="49" name="AutoShape 49"/>
          <p:cNvSpPr/>
          <p:nvPr/>
        </p:nvSpPr>
        <p:spPr>
          <a:xfrm flipV="1">
            <a:off x="1586652" y="2747060"/>
            <a:ext cx="3771723" cy="9525"/>
          </a:xfrm>
          <a:prstGeom prst="line">
            <a:avLst/>
          </a:prstGeom>
          <a:ln w="76200" cap="flat">
            <a:solidFill>
              <a:srgbClr val="1D194F"/>
            </a:solidFill>
            <a:prstDash val="sysDash"/>
            <a:headEnd type="none" w="sm" len="sm"/>
            <a:tailEnd type="arrow" w="med" len="sm"/>
          </a:ln>
        </p:spPr>
        <p:txBody>
          <a:bodyPr/>
          <a:lstStyle/>
          <a:p>
            <a:endParaRPr lang="en-GB"/>
          </a:p>
        </p:txBody>
      </p:sp>
      <p:grpSp>
        <p:nvGrpSpPr>
          <p:cNvPr id="50" name="Group 50"/>
          <p:cNvGrpSpPr/>
          <p:nvPr/>
        </p:nvGrpSpPr>
        <p:grpSpPr>
          <a:xfrm>
            <a:off x="1154432" y="2515748"/>
            <a:ext cx="1675002" cy="369357"/>
            <a:chOff x="0" y="0"/>
            <a:chExt cx="1842989" cy="406400"/>
          </a:xfrm>
        </p:grpSpPr>
        <p:sp>
          <p:nvSpPr>
            <p:cNvPr id="51" name="Freeform 51"/>
            <p:cNvSpPr/>
            <p:nvPr/>
          </p:nvSpPr>
          <p:spPr>
            <a:xfrm>
              <a:off x="0" y="0"/>
              <a:ext cx="1842989" cy="406400"/>
            </a:xfrm>
            <a:custGeom>
              <a:avLst/>
              <a:gdLst/>
              <a:ahLst/>
              <a:cxnLst/>
              <a:rect l="l" t="t" r="r" b="b"/>
              <a:pathLst>
                <a:path w="1842989" h="406400">
                  <a:moveTo>
                    <a:pt x="1639789" y="0"/>
                  </a:moveTo>
                  <a:cubicBezTo>
                    <a:pt x="1752014" y="0"/>
                    <a:pt x="1842989" y="90976"/>
                    <a:pt x="1842989" y="203200"/>
                  </a:cubicBezTo>
                  <a:cubicBezTo>
                    <a:pt x="1842989" y="315424"/>
                    <a:pt x="1752014" y="406400"/>
                    <a:pt x="1639789" y="406400"/>
                  </a:cubicBezTo>
                  <a:lnTo>
                    <a:pt x="203200" y="406400"/>
                  </a:lnTo>
                  <a:cubicBezTo>
                    <a:pt x="90976" y="406400"/>
                    <a:pt x="0" y="315424"/>
                    <a:pt x="0" y="203200"/>
                  </a:cubicBezTo>
                  <a:cubicBezTo>
                    <a:pt x="0" y="90976"/>
                    <a:pt x="90976" y="0"/>
                    <a:pt x="203200" y="0"/>
                  </a:cubicBezTo>
                  <a:close/>
                </a:path>
              </a:pathLst>
            </a:custGeom>
            <a:solidFill>
              <a:srgbClr val="28AC54"/>
            </a:solidFill>
            <a:ln w="19050" cap="sq">
              <a:solidFill>
                <a:srgbClr val="141414"/>
              </a:solidFill>
              <a:prstDash val="solid"/>
              <a:miter/>
            </a:ln>
          </p:spPr>
          <p:txBody>
            <a:bodyPr/>
            <a:lstStyle/>
            <a:p>
              <a:endParaRPr lang="en-GB"/>
            </a:p>
          </p:txBody>
        </p:sp>
        <p:sp>
          <p:nvSpPr>
            <p:cNvPr id="52" name="TextBox 52"/>
            <p:cNvSpPr txBox="1"/>
            <p:nvPr/>
          </p:nvSpPr>
          <p:spPr>
            <a:xfrm>
              <a:off x="0" y="-19050"/>
              <a:ext cx="1842989" cy="425450"/>
            </a:xfrm>
            <a:prstGeom prst="rect">
              <a:avLst/>
            </a:prstGeom>
          </p:spPr>
          <p:txBody>
            <a:bodyPr lIns="13422" tIns="13422" rIns="13422" bIns="13422" rtlCol="0" anchor="ctr"/>
            <a:lstStyle/>
            <a:p>
              <a:pPr marL="0" lvl="0" indent="0" algn="ctr">
                <a:lnSpc>
                  <a:spcPts val="943"/>
                </a:lnSpc>
                <a:spcBef>
                  <a:spcPct val="0"/>
                </a:spcBef>
              </a:pPr>
              <a:endParaRPr/>
            </a:p>
          </p:txBody>
        </p:sp>
      </p:grpSp>
      <p:grpSp>
        <p:nvGrpSpPr>
          <p:cNvPr id="53" name="Group 53"/>
          <p:cNvGrpSpPr/>
          <p:nvPr/>
        </p:nvGrpSpPr>
        <p:grpSpPr>
          <a:xfrm>
            <a:off x="5412510" y="2550137"/>
            <a:ext cx="1675002" cy="412896"/>
            <a:chOff x="0" y="0"/>
            <a:chExt cx="1648650" cy="406400"/>
          </a:xfrm>
        </p:grpSpPr>
        <p:sp>
          <p:nvSpPr>
            <p:cNvPr id="54" name="Freeform 54"/>
            <p:cNvSpPr/>
            <p:nvPr/>
          </p:nvSpPr>
          <p:spPr>
            <a:xfrm>
              <a:off x="0" y="0"/>
              <a:ext cx="1648650" cy="406400"/>
            </a:xfrm>
            <a:custGeom>
              <a:avLst/>
              <a:gdLst/>
              <a:ahLst/>
              <a:cxnLst/>
              <a:rect l="l" t="t" r="r" b="b"/>
              <a:pathLst>
                <a:path w="1648650" h="406400">
                  <a:moveTo>
                    <a:pt x="1445450" y="0"/>
                  </a:moveTo>
                  <a:cubicBezTo>
                    <a:pt x="1557674" y="0"/>
                    <a:pt x="1648650" y="90976"/>
                    <a:pt x="1648650" y="203200"/>
                  </a:cubicBezTo>
                  <a:cubicBezTo>
                    <a:pt x="1648650" y="315424"/>
                    <a:pt x="1557674" y="406400"/>
                    <a:pt x="1445450" y="406400"/>
                  </a:cubicBezTo>
                  <a:lnTo>
                    <a:pt x="203200" y="406400"/>
                  </a:lnTo>
                  <a:cubicBezTo>
                    <a:pt x="90976" y="406400"/>
                    <a:pt x="0" y="315424"/>
                    <a:pt x="0" y="203200"/>
                  </a:cubicBezTo>
                  <a:cubicBezTo>
                    <a:pt x="0" y="90976"/>
                    <a:pt x="90976" y="0"/>
                    <a:pt x="203200" y="0"/>
                  </a:cubicBezTo>
                  <a:close/>
                </a:path>
              </a:pathLst>
            </a:custGeom>
            <a:solidFill>
              <a:srgbClr val="40B0DF"/>
            </a:solidFill>
            <a:ln w="19050" cap="sq">
              <a:solidFill>
                <a:srgbClr val="141414"/>
              </a:solidFill>
              <a:prstDash val="solid"/>
              <a:miter/>
            </a:ln>
          </p:spPr>
          <p:txBody>
            <a:bodyPr/>
            <a:lstStyle/>
            <a:p>
              <a:endParaRPr lang="en-GB"/>
            </a:p>
          </p:txBody>
        </p:sp>
        <p:sp>
          <p:nvSpPr>
            <p:cNvPr id="55" name="TextBox 55"/>
            <p:cNvSpPr txBox="1"/>
            <p:nvPr/>
          </p:nvSpPr>
          <p:spPr>
            <a:xfrm>
              <a:off x="0" y="-38100"/>
              <a:ext cx="1648650" cy="444500"/>
            </a:xfrm>
            <a:prstGeom prst="rect">
              <a:avLst/>
            </a:prstGeom>
          </p:spPr>
          <p:txBody>
            <a:bodyPr lIns="13422" tIns="13422" rIns="13422" bIns="13422" rtlCol="0" anchor="ctr"/>
            <a:lstStyle/>
            <a:p>
              <a:pPr marL="0" lvl="0" indent="0" algn="ctr">
                <a:lnSpc>
                  <a:spcPts val="2100"/>
                </a:lnSpc>
                <a:spcBef>
                  <a:spcPct val="0"/>
                </a:spcBef>
              </a:pPr>
              <a:endParaRPr/>
            </a:p>
          </p:txBody>
        </p:sp>
      </p:grpSp>
      <p:grpSp>
        <p:nvGrpSpPr>
          <p:cNvPr id="56" name="Group 56"/>
          <p:cNvGrpSpPr/>
          <p:nvPr/>
        </p:nvGrpSpPr>
        <p:grpSpPr>
          <a:xfrm>
            <a:off x="3279207" y="4744304"/>
            <a:ext cx="1705079" cy="391290"/>
            <a:chOff x="0" y="0"/>
            <a:chExt cx="2057452" cy="472154"/>
          </a:xfrm>
        </p:grpSpPr>
        <p:sp>
          <p:nvSpPr>
            <p:cNvPr id="57" name="Freeform 57"/>
            <p:cNvSpPr/>
            <p:nvPr/>
          </p:nvSpPr>
          <p:spPr>
            <a:xfrm>
              <a:off x="0" y="0"/>
              <a:ext cx="2057452" cy="472154"/>
            </a:xfrm>
            <a:custGeom>
              <a:avLst/>
              <a:gdLst/>
              <a:ahLst/>
              <a:cxnLst/>
              <a:rect l="l" t="t" r="r" b="b"/>
              <a:pathLst>
                <a:path w="2057452" h="472154">
                  <a:moveTo>
                    <a:pt x="1854252" y="0"/>
                  </a:moveTo>
                  <a:cubicBezTo>
                    <a:pt x="1966476" y="0"/>
                    <a:pt x="2057452" y="105695"/>
                    <a:pt x="2057452" y="236077"/>
                  </a:cubicBezTo>
                  <a:cubicBezTo>
                    <a:pt x="2057452" y="366459"/>
                    <a:pt x="1966476" y="472154"/>
                    <a:pt x="1854252" y="472154"/>
                  </a:cubicBezTo>
                  <a:lnTo>
                    <a:pt x="203200" y="472154"/>
                  </a:lnTo>
                  <a:cubicBezTo>
                    <a:pt x="90976" y="472154"/>
                    <a:pt x="0" y="366459"/>
                    <a:pt x="0" y="236077"/>
                  </a:cubicBezTo>
                  <a:cubicBezTo>
                    <a:pt x="0" y="105695"/>
                    <a:pt x="90976" y="0"/>
                    <a:pt x="203200" y="0"/>
                  </a:cubicBezTo>
                  <a:close/>
                </a:path>
              </a:pathLst>
            </a:custGeom>
            <a:solidFill>
              <a:srgbClr val="E9511C"/>
            </a:solidFill>
            <a:ln w="19050" cap="sq">
              <a:solidFill>
                <a:srgbClr val="141414"/>
              </a:solidFill>
              <a:prstDash val="solid"/>
              <a:miter/>
            </a:ln>
          </p:spPr>
          <p:txBody>
            <a:bodyPr/>
            <a:lstStyle/>
            <a:p>
              <a:endParaRPr lang="en-GB"/>
            </a:p>
          </p:txBody>
        </p:sp>
        <p:sp>
          <p:nvSpPr>
            <p:cNvPr id="58" name="TextBox 58"/>
            <p:cNvSpPr txBox="1"/>
            <p:nvPr/>
          </p:nvSpPr>
          <p:spPr>
            <a:xfrm>
              <a:off x="0" y="-19050"/>
              <a:ext cx="2057452" cy="491204"/>
            </a:xfrm>
            <a:prstGeom prst="rect">
              <a:avLst/>
            </a:prstGeom>
          </p:spPr>
          <p:txBody>
            <a:bodyPr lIns="13422" tIns="13422" rIns="13422" bIns="13422" rtlCol="0" anchor="ctr"/>
            <a:lstStyle/>
            <a:p>
              <a:pPr marL="0" lvl="0" indent="0" algn="ctr">
                <a:lnSpc>
                  <a:spcPts val="943"/>
                </a:lnSpc>
                <a:spcBef>
                  <a:spcPct val="0"/>
                </a:spcBef>
              </a:pPr>
              <a:endParaRPr/>
            </a:p>
          </p:txBody>
        </p:sp>
      </p:grpSp>
      <p:grpSp>
        <p:nvGrpSpPr>
          <p:cNvPr id="59" name="Group 59"/>
          <p:cNvGrpSpPr/>
          <p:nvPr/>
        </p:nvGrpSpPr>
        <p:grpSpPr>
          <a:xfrm>
            <a:off x="4984287" y="6652750"/>
            <a:ext cx="1675002" cy="463482"/>
            <a:chOff x="0" y="0"/>
            <a:chExt cx="1468712" cy="406400"/>
          </a:xfrm>
        </p:grpSpPr>
        <p:sp>
          <p:nvSpPr>
            <p:cNvPr id="60" name="Freeform 60"/>
            <p:cNvSpPr/>
            <p:nvPr/>
          </p:nvSpPr>
          <p:spPr>
            <a:xfrm>
              <a:off x="0" y="0"/>
              <a:ext cx="1468712" cy="406400"/>
            </a:xfrm>
            <a:custGeom>
              <a:avLst/>
              <a:gdLst/>
              <a:ahLst/>
              <a:cxnLst/>
              <a:rect l="l" t="t" r="r" b="b"/>
              <a:pathLst>
                <a:path w="1468712" h="406400">
                  <a:moveTo>
                    <a:pt x="1265512" y="0"/>
                  </a:moveTo>
                  <a:cubicBezTo>
                    <a:pt x="1377736" y="0"/>
                    <a:pt x="1468712" y="90976"/>
                    <a:pt x="1468712" y="203200"/>
                  </a:cubicBezTo>
                  <a:cubicBezTo>
                    <a:pt x="1468712" y="315424"/>
                    <a:pt x="1377736" y="406400"/>
                    <a:pt x="1265512" y="406400"/>
                  </a:cubicBezTo>
                  <a:lnTo>
                    <a:pt x="203200" y="406400"/>
                  </a:lnTo>
                  <a:cubicBezTo>
                    <a:pt x="90976" y="406400"/>
                    <a:pt x="0" y="315424"/>
                    <a:pt x="0" y="203200"/>
                  </a:cubicBezTo>
                  <a:cubicBezTo>
                    <a:pt x="0" y="90976"/>
                    <a:pt x="90976" y="0"/>
                    <a:pt x="203200" y="0"/>
                  </a:cubicBezTo>
                  <a:close/>
                </a:path>
              </a:pathLst>
            </a:custGeom>
            <a:solidFill>
              <a:srgbClr val="1D1A55"/>
            </a:solidFill>
            <a:ln w="19050" cap="sq">
              <a:solidFill>
                <a:srgbClr val="141414"/>
              </a:solidFill>
              <a:prstDash val="solid"/>
              <a:miter/>
            </a:ln>
          </p:spPr>
          <p:txBody>
            <a:bodyPr/>
            <a:lstStyle/>
            <a:p>
              <a:endParaRPr lang="en-GB"/>
            </a:p>
          </p:txBody>
        </p:sp>
        <p:sp>
          <p:nvSpPr>
            <p:cNvPr id="61" name="TextBox 61"/>
            <p:cNvSpPr txBox="1"/>
            <p:nvPr/>
          </p:nvSpPr>
          <p:spPr>
            <a:xfrm>
              <a:off x="0" y="-19050"/>
              <a:ext cx="1468712" cy="425450"/>
            </a:xfrm>
            <a:prstGeom prst="rect">
              <a:avLst/>
            </a:prstGeom>
          </p:spPr>
          <p:txBody>
            <a:bodyPr lIns="13422" tIns="13422" rIns="13422" bIns="13422" rtlCol="0" anchor="ctr"/>
            <a:lstStyle/>
            <a:p>
              <a:pPr marL="0" lvl="0" indent="0" algn="ctr">
                <a:lnSpc>
                  <a:spcPts val="943"/>
                </a:lnSpc>
                <a:spcBef>
                  <a:spcPct val="0"/>
                </a:spcBef>
              </a:pPr>
              <a:endParaRPr/>
            </a:p>
          </p:txBody>
        </p:sp>
      </p:grpSp>
      <p:sp>
        <p:nvSpPr>
          <p:cNvPr id="62" name="TextBox 62"/>
          <p:cNvSpPr txBox="1"/>
          <p:nvPr/>
        </p:nvSpPr>
        <p:spPr>
          <a:xfrm>
            <a:off x="1290847" y="2690901"/>
            <a:ext cx="1402172" cy="123825"/>
          </a:xfrm>
          <a:prstGeom prst="rect">
            <a:avLst/>
          </a:prstGeom>
        </p:spPr>
        <p:txBody>
          <a:bodyPr lIns="0" tIns="0" rIns="0" bIns="0" rtlCol="0" anchor="t">
            <a:spAutoFit/>
          </a:bodyPr>
          <a:lstStyle/>
          <a:p>
            <a:pPr algn="ctr">
              <a:lnSpc>
                <a:spcPts val="750"/>
              </a:lnSpc>
            </a:pPr>
            <a:r>
              <a:rPr lang="en-US" sz="1500" b="1">
                <a:solidFill>
                  <a:srgbClr val="FEFEFE"/>
                </a:solidFill>
                <a:latin typeface="Open Sans Bold"/>
                <a:ea typeface="Open Sans Bold"/>
                <a:cs typeface="Open Sans Bold"/>
                <a:sym typeface="Open Sans Bold"/>
              </a:rPr>
              <a:t>2018-20</a:t>
            </a:r>
          </a:p>
        </p:txBody>
      </p:sp>
      <p:sp>
        <p:nvSpPr>
          <p:cNvPr id="63" name="TextBox 63"/>
          <p:cNvSpPr txBox="1"/>
          <p:nvPr/>
        </p:nvSpPr>
        <p:spPr>
          <a:xfrm>
            <a:off x="5579003" y="2747060"/>
            <a:ext cx="1342017" cy="123825"/>
          </a:xfrm>
          <a:prstGeom prst="rect">
            <a:avLst/>
          </a:prstGeom>
        </p:spPr>
        <p:txBody>
          <a:bodyPr lIns="0" tIns="0" rIns="0" bIns="0" rtlCol="0" anchor="t">
            <a:spAutoFit/>
          </a:bodyPr>
          <a:lstStyle/>
          <a:p>
            <a:pPr algn="ctr">
              <a:lnSpc>
                <a:spcPts val="750"/>
              </a:lnSpc>
            </a:pPr>
            <a:r>
              <a:rPr lang="en-US" sz="1500" b="1">
                <a:solidFill>
                  <a:srgbClr val="FEFEFE"/>
                </a:solidFill>
                <a:latin typeface="Open Sans Bold"/>
                <a:ea typeface="Open Sans Bold"/>
                <a:cs typeface="Open Sans Bold"/>
                <a:sym typeface="Open Sans Bold"/>
              </a:rPr>
              <a:t>2020-21</a:t>
            </a:r>
          </a:p>
        </p:txBody>
      </p:sp>
      <p:sp>
        <p:nvSpPr>
          <p:cNvPr id="64" name="TextBox 64"/>
          <p:cNvSpPr txBox="1"/>
          <p:nvPr/>
        </p:nvSpPr>
        <p:spPr>
          <a:xfrm>
            <a:off x="3575014" y="4930423"/>
            <a:ext cx="895539" cy="123825"/>
          </a:xfrm>
          <a:prstGeom prst="rect">
            <a:avLst/>
          </a:prstGeom>
        </p:spPr>
        <p:txBody>
          <a:bodyPr lIns="0" tIns="0" rIns="0" bIns="0" rtlCol="0" anchor="t">
            <a:spAutoFit/>
          </a:bodyPr>
          <a:lstStyle/>
          <a:p>
            <a:pPr algn="ctr">
              <a:lnSpc>
                <a:spcPts val="750"/>
              </a:lnSpc>
            </a:pPr>
            <a:r>
              <a:rPr lang="en-US" sz="1500" b="1">
                <a:solidFill>
                  <a:srgbClr val="FFFFFF"/>
                </a:solidFill>
                <a:latin typeface="Open Sans Bold"/>
                <a:ea typeface="Open Sans Bold"/>
                <a:cs typeface="Open Sans Bold"/>
                <a:sym typeface="Open Sans Bold"/>
              </a:rPr>
              <a:t>2020-25</a:t>
            </a:r>
          </a:p>
        </p:txBody>
      </p:sp>
      <p:sp>
        <p:nvSpPr>
          <p:cNvPr id="65" name="TextBox 65"/>
          <p:cNvSpPr txBox="1"/>
          <p:nvPr/>
        </p:nvSpPr>
        <p:spPr>
          <a:xfrm>
            <a:off x="5078815" y="6865441"/>
            <a:ext cx="1580473" cy="133350"/>
          </a:xfrm>
          <a:prstGeom prst="rect">
            <a:avLst/>
          </a:prstGeom>
        </p:spPr>
        <p:txBody>
          <a:bodyPr lIns="0" tIns="0" rIns="0" bIns="0" rtlCol="0" anchor="t">
            <a:spAutoFit/>
          </a:bodyPr>
          <a:lstStyle/>
          <a:p>
            <a:pPr algn="ctr">
              <a:lnSpc>
                <a:spcPts val="750"/>
              </a:lnSpc>
            </a:pPr>
            <a:r>
              <a:rPr lang="en-US" sz="1500" b="1">
                <a:solidFill>
                  <a:srgbClr val="FFFFFF"/>
                </a:solidFill>
                <a:latin typeface="Montserrat Bold"/>
                <a:ea typeface="Montserrat Bold"/>
                <a:cs typeface="Montserrat Bold"/>
                <a:sym typeface="Montserrat Bold"/>
              </a:rPr>
              <a:t>2024-27</a:t>
            </a:r>
          </a:p>
        </p:txBody>
      </p:sp>
      <p:sp>
        <p:nvSpPr>
          <p:cNvPr id="66" name="TextBox 66"/>
          <p:cNvSpPr txBox="1"/>
          <p:nvPr/>
        </p:nvSpPr>
        <p:spPr>
          <a:xfrm>
            <a:off x="512778" y="1810594"/>
            <a:ext cx="7983744" cy="419403"/>
          </a:xfrm>
          <a:prstGeom prst="rect">
            <a:avLst/>
          </a:prstGeom>
        </p:spPr>
        <p:txBody>
          <a:bodyPr lIns="0" tIns="0" rIns="0" bIns="0" rtlCol="0" anchor="t">
            <a:spAutoFit/>
          </a:bodyPr>
          <a:lstStyle/>
          <a:p>
            <a:pPr algn="ctr">
              <a:lnSpc>
                <a:spcPts val="3435"/>
              </a:lnSpc>
              <a:spcBef>
                <a:spcPct val="0"/>
              </a:spcBef>
            </a:pPr>
            <a:r>
              <a:rPr lang="en-US" sz="2454">
                <a:solidFill>
                  <a:srgbClr val="1D1A55"/>
                </a:solidFill>
                <a:latin typeface="Anton"/>
                <a:ea typeface="Anton"/>
                <a:cs typeface="Anton"/>
                <a:sym typeface="Anton"/>
              </a:rPr>
              <a:t>MdM started its work in Nepal since 1995, and in EH since 2018</a:t>
            </a:r>
          </a:p>
        </p:txBody>
      </p:sp>
      <p:sp>
        <p:nvSpPr>
          <p:cNvPr id="67" name="Freeform 67"/>
          <p:cNvSpPr/>
          <p:nvPr/>
        </p:nvSpPr>
        <p:spPr>
          <a:xfrm>
            <a:off x="16771376" y="3315888"/>
            <a:ext cx="487924" cy="653834"/>
          </a:xfrm>
          <a:custGeom>
            <a:avLst/>
            <a:gdLst/>
            <a:ahLst/>
            <a:cxnLst/>
            <a:rect l="l" t="t" r="r" b="b"/>
            <a:pathLst>
              <a:path w="487924" h="653834">
                <a:moveTo>
                  <a:pt x="0" y="0"/>
                </a:moveTo>
                <a:lnTo>
                  <a:pt x="487924" y="0"/>
                </a:lnTo>
                <a:lnTo>
                  <a:pt x="487924" y="653834"/>
                </a:lnTo>
                <a:lnTo>
                  <a:pt x="0" y="6538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68" name="Group 68"/>
          <p:cNvGrpSpPr/>
          <p:nvPr/>
        </p:nvGrpSpPr>
        <p:grpSpPr>
          <a:xfrm>
            <a:off x="363492" y="483342"/>
            <a:ext cx="8618052" cy="944635"/>
            <a:chOff x="0" y="0"/>
            <a:chExt cx="11490736" cy="1259514"/>
          </a:xfrm>
        </p:grpSpPr>
        <p:grpSp>
          <p:nvGrpSpPr>
            <p:cNvPr id="69" name="Group 69"/>
            <p:cNvGrpSpPr/>
            <p:nvPr/>
          </p:nvGrpSpPr>
          <p:grpSpPr>
            <a:xfrm>
              <a:off x="0" y="0"/>
              <a:ext cx="11490736" cy="1259514"/>
              <a:chOff x="0" y="0"/>
              <a:chExt cx="2269775" cy="248793"/>
            </a:xfrm>
          </p:grpSpPr>
          <p:sp>
            <p:nvSpPr>
              <p:cNvPr id="70" name="Freeform 70"/>
              <p:cNvSpPr/>
              <p:nvPr/>
            </p:nvSpPr>
            <p:spPr>
              <a:xfrm>
                <a:off x="0" y="0"/>
                <a:ext cx="2269775" cy="248793"/>
              </a:xfrm>
              <a:custGeom>
                <a:avLst/>
                <a:gdLst/>
                <a:ahLst/>
                <a:cxnLst/>
                <a:rect l="l" t="t" r="r" b="b"/>
                <a:pathLst>
                  <a:path w="2269775" h="248793">
                    <a:moveTo>
                      <a:pt x="0" y="0"/>
                    </a:moveTo>
                    <a:lnTo>
                      <a:pt x="2269775" y="0"/>
                    </a:lnTo>
                    <a:lnTo>
                      <a:pt x="2269775" y="248793"/>
                    </a:lnTo>
                    <a:lnTo>
                      <a:pt x="0" y="248793"/>
                    </a:lnTo>
                    <a:close/>
                  </a:path>
                </a:pathLst>
              </a:custGeom>
              <a:solidFill>
                <a:srgbClr val="E9511C"/>
              </a:solidFill>
            </p:spPr>
            <p:txBody>
              <a:bodyPr/>
              <a:lstStyle/>
              <a:p>
                <a:endParaRPr lang="en-GB"/>
              </a:p>
            </p:txBody>
          </p:sp>
          <p:sp>
            <p:nvSpPr>
              <p:cNvPr id="71" name="TextBox 71"/>
              <p:cNvSpPr txBox="1"/>
              <p:nvPr/>
            </p:nvSpPr>
            <p:spPr>
              <a:xfrm>
                <a:off x="0" y="-47625"/>
                <a:ext cx="2269775" cy="296418"/>
              </a:xfrm>
              <a:prstGeom prst="rect">
                <a:avLst/>
              </a:prstGeom>
            </p:spPr>
            <p:txBody>
              <a:bodyPr lIns="50800" tIns="50800" rIns="50800" bIns="50800" rtlCol="0" anchor="ctr"/>
              <a:lstStyle/>
              <a:p>
                <a:pPr algn="ctr">
                  <a:lnSpc>
                    <a:spcPts val="3012"/>
                  </a:lnSpc>
                </a:pPr>
                <a:endParaRPr/>
              </a:p>
            </p:txBody>
          </p:sp>
        </p:grpSp>
        <p:sp>
          <p:nvSpPr>
            <p:cNvPr id="72" name="TextBox 72"/>
            <p:cNvSpPr txBox="1"/>
            <p:nvPr/>
          </p:nvSpPr>
          <p:spPr>
            <a:xfrm>
              <a:off x="258180" y="238839"/>
              <a:ext cx="10773395" cy="969806"/>
            </a:xfrm>
            <a:prstGeom prst="rect">
              <a:avLst/>
            </a:prstGeom>
          </p:spPr>
          <p:txBody>
            <a:bodyPr lIns="0" tIns="0" rIns="0" bIns="0" rtlCol="0" anchor="t">
              <a:spAutoFit/>
            </a:bodyPr>
            <a:lstStyle/>
            <a:p>
              <a:pPr marL="0" lvl="0" indent="0" algn="l">
                <a:lnSpc>
                  <a:spcPts val="5783"/>
                </a:lnSpc>
              </a:pPr>
              <a:r>
                <a:rPr lang="en-US" sz="4779">
                  <a:solidFill>
                    <a:srgbClr val="FEFEFE"/>
                  </a:solidFill>
                  <a:latin typeface="Anton"/>
                  <a:ea typeface="Anton"/>
                  <a:cs typeface="Anton"/>
                  <a:sym typeface="Anton"/>
                </a:rPr>
                <a:t>MdM’s EH interventions in NEPAL</a:t>
              </a:r>
            </a:p>
          </p:txBody>
        </p:sp>
      </p:grpSp>
      <p:grpSp>
        <p:nvGrpSpPr>
          <p:cNvPr id="73" name="Group 73"/>
          <p:cNvGrpSpPr/>
          <p:nvPr/>
        </p:nvGrpSpPr>
        <p:grpSpPr>
          <a:xfrm>
            <a:off x="1586653" y="7230532"/>
            <a:ext cx="5334366" cy="1385549"/>
            <a:chOff x="0" y="0"/>
            <a:chExt cx="2572865" cy="668276"/>
          </a:xfrm>
        </p:grpSpPr>
        <p:sp>
          <p:nvSpPr>
            <p:cNvPr id="74" name="Freeform 74"/>
            <p:cNvSpPr/>
            <p:nvPr/>
          </p:nvSpPr>
          <p:spPr>
            <a:xfrm>
              <a:off x="0" y="0"/>
              <a:ext cx="2572865" cy="668276"/>
            </a:xfrm>
            <a:custGeom>
              <a:avLst/>
              <a:gdLst/>
              <a:ahLst/>
              <a:cxnLst/>
              <a:rect l="l" t="t" r="r" b="b"/>
              <a:pathLst>
                <a:path w="2572865" h="668276">
                  <a:moveTo>
                    <a:pt x="0" y="0"/>
                  </a:moveTo>
                  <a:lnTo>
                    <a:pt x="2572865" y="0"/>
                  </a:lnTo>
                  <a:lnTo>
                    <a:pt x="2572865" y="668276"/>
                  </a:lnTo>
                  <a:lnTo>
                    <a:pt x="0" y="668276"/>
                  </a:lnTo>
                  <a:close/>
                </a:path>
              </a:pathLst>
            </a:custGeom>
            <a:solidFill>
              <a:srgbClr val="1D1A55"/>
            </a:solidFill>
          </p:spPr>
          <p:txBody>
            <a:bodyPr/>
            <a:lstStyle/>
            <a:p>
              <a:endParaRPr lang="en-GB"/>
            </a:p>
          </p:txBody>
        </p:sp>
        <p:sp>
          <p:nvSpPr>
            <p:cNvPr id="75" name="TextBox 75"/>
            <p:cNvSpPr txBox="1"/>
            <p:nvPr/>
          </p:nvSpPr>
          <p:spPr>
            <a:xfrm>
              <a:off x="0" y="-28575"/>
              <a:ext cx="2572865" cy="696851"/>
            </a:xfrm>
            <a:prstGeom prst="rect">
              <a:avLst/>
            </a:prstGeom>
          </p:spPr>
          <p:txBody>
            <a:bodyPr lIns="37746" tIns="37746" rIns="37746" bIns="37746" rtlCol="0" anchor="ctr"/>
            <a:lstStyle/>
            <a:p>
              <a:pPr algn="ctr">
                <a:lnSpc>
                  <a:spcPts val="2100"/>
                </a:lnSpc>
              </a:pPr>
              <a:r>
                <a:rPr lang="en-US" sz="1500" spc="32">
                  <a:solidFill>
                    <a:srgbClr val="FFFFFF"/>
                  </a:solidFill>
                  <a:latin typeface="Open Sans"/>
                  <a:ea typeface="Open Sans"/>
                  <a:cs typeface="Open Sans"/>
                  <a:sym typeface="Open Sans"/>
                </a:rPr>
                <a:t>1 Promoting occupational and environmental health, health system </a:t>
              </a:r>
            </a:p>
            <a:p>
              <a:pPr algn="ctr">
                <a:lnSpc>
                  <a:spcPts val="2100"/>
                </a:lnSpc>
              </a:pPr>
              <a:r>
                <a:rPr lang="en-US" sz="1500" spc="32">
                  <a:solidFill>
                    <a:srgbClr val="FFFFFF"/>
                  </a:solidFill>
                  <a:latin typeface="Open Sans"/>
                  <a:ea typeface="Open Sans"/>
                  <a:cs typeface="Open Sans"/>
                  <a:sym typeface="Open Sans"/>
                </a:rPr>
                <a:t>2 Strengthening Social health protections</a:t>
              </a:r>
            </a:p>
            <a:p>
              <a:pPr algn="ctr">
                <a:lnSpc>
                  <a:spcPts val="2100"/>
                </a:lnSpc>
              </a:pPr>
              <a:r>
                <a:rPr lang="en-US" sz="1500" spc="32">
                  <a:solidFill>
                    <a:srgbClr val="FFFFFF"/>
                  </a:solidFill>
                  <a:latin typeface="Open Sans"/>
                  <a:ea typeface="Open Sans"/>
                  <a:cs typeface="Open Sans"/>
                  <a:sym typeface="Open Sans"/>
                </a:rPr>
                <a:t>3 Emergency Flood Response Activities in Kathmandu</a:t>
              </a:r>
            </a:p>
          </p:txBody>
        </p:sp>
      </p:grpSp>
      <p:grpSp>
        <p:nvGrpSpPr>
          <p:cNvPr id="76" name="Group 76"/>
          <p:cNvGrpSpPr/>
          <p:nvPr/>
        </p:nvGrpSpPr>
        <p:grpSpPr>
          <a:xfrm>
            <a:off x="1926532" y="5181868"/>
            <a:ext cx="5160980" cy="974232"/>
            <a:chOff x="0" y="0"/>
            <a:chExt cx="2489238" cy="469890"/>
          </a:xfrm>
        </p:grpSpPr>
        <p:sp>
          <p:nvSpPr>
            <p:cNvPr id="77" name="Freeform 77"/>
            <p:cNvSpPr/>
            <p:nvPr/>
          </p:nvSpPr>
          <p:spPr>
            <a:xfrm>
              <a:off x="0" y="0"/>
              <a:ext cx="2489238" cy="469890"/>
            </a:xfrm>
            <a:custGeom>
              <a:avLst/>
              <a:gdLst/>
              <a:ahLst/>
              <a:cxnLst/>
              <a:rect l="l" t="t" r="r" b="b"/>
              <a:pathLst>
                <a:path w="2489238" h="469890">
                  <a:moveTo>
                    <a:pt x="0" y="0"/>
                  </a:moveTo>
                  <a:lnTo>
                    <a:pt x="2489238" y="0"/>
                  </a:lnTo>
                  <a:lnTo>
                    <a:pt x="2489238" y="469890"/>
                  </a:lnTo>
                  <a:lnTo>
                    <a:pt x="0" y="469890"/>
                  </a:lnTo>
                  <a:close/>
                </a:path>
              </a:pathLst>
            </a:custGeom>
            <a:solidFill>
              <a:srgbClr val="E9511C"/>
            </a:solidFill>
          </p:spPr>
          <p:txBody>
            <a:bodyPr/>
            <a:lstStyle/>
            <a:p>
              <a:endParaRPr lang="en-GB"/>
            </a:p>
          </p:txBody>
        </p:sp>
        <p:sp>
          <p:nvSpPr>
            <p:cNvPr id="78" name="TextBox 78"/>
            <p:cNvSpPr txBox="1"/>
            <p:nvPr/>
          </p:nvSpPr>
          <p:spPr>
            <a:xfrm>
              <a:off x="0" y="-28575"/>
              <a:ext cx="2489238" cy="498465"/>
            </a:xfrm>
            <a:prstGeom prst="rect">
              <a:avLst/>
            </a:prstGeom>
          </p:spPr>
          <p:txBody>
            <a:bodyPr lIns="37746" tIns="37746" rIns="37746" bIns="37746" rtlCol="0" anchor="ctr"/>
            <a:lstStyle/>
            <a:p>
              <a:pPr algn="ctr">
                <a:lnSpc>
                  <a:spcPts val="2100"/>
                </a:lnSpc>
              </a:pPr>
              <a:r>
                <a:rPr lang="en-US" sz="1500" spc="32">
                  <a:solidFill>
                    <a:srgbClr val="FFFFFF"/>
                  </a:solidFill>
                  <a:latin typeface="Open Sans"/>
                  <a:ea typeface="Open Sans"/>
                  <a:cs typeface="Open Sans"/>
                  <a:sym typeface="Open Sans"/>
                </a:rPr>
                <a:t>1 Healthy waste workers in 3 Districts</a:t>
              </a:r>
            </a:p>
            <a:p>
              <a:pPr algn="ctr">
                <a:lnSpc>
                  <a:spcPts val="2100"/>
                </a:lnSpc>
              </a:pPr>
              <a:r>
                <a:rPr lang="en-US" sz="1500" spc="32">
                  <a:solidFill>
                    <a:srgbClr val="FFFFFF"/>
                  </a:solidFill>
                  <a:latin typeface="Open Sans"/>
                  <a:ea typeface="Open Sans"/>
                  <a:cs typeface="Open Sans"/>
                  <a:sym typeface="Open Sans"/>
                </a:rPr>
                <a:t>2 Pesticide risk mitigation among farmers in 4 districts</a:t>
              </a:r>
            </a:p>
            <a:p>
              <a:pPr algn="ctr">
                <a:lnSpc>
                  <a:spcPts val="2100"/>
                </a:lnSpc>
              </a:pPr>
              <a:r>
                <a:rPr lang="en-US" sz="1500" spc="32">
                  <a:solidFill>
                    <a:srgbClr val="FFFFFF"/>
                  </a:solidFill>
                  <a:latin typeface="Open Sans"/>
                  <a:ea typeface="Open Sans"/>
                  <a:cs typeface="Open Sans"/>
                  <a:sym typeface="Open Sans"/>
                </a:rPr>
                <a:t>3 Jajarkot Earthquake Response project 2023-24</a:t>
              </a:r>
            </a:p>
          </p:txBody>
        </p:sp>
      </p:grpSp>
      <p:grpSp>
        <p:nvGrpSpPr>
          <p:cNvPr id="79" name="Group 79"/>
          <p:cNvGrpSpPr/>
          <p:nvPr/>
        </p:nvGrpSpPr>
        <p:grpSpPr>
          <a:xfrm>
            <a:off x="3490348" y="2953413"/>
            <a:ext cx="3985084" cy="1019366"/>
            <a:chOff x="-40836" y="-21769"/>
            <a:chExt cx="1922081" cy="491659"/>
          </a:xfrm>
        </p:grpSpPr>
        <p:sp>
          <p:nvSpPr>
            <p:cNvPr id="80" name="Freeform 80"/>
            <p:cNvSpPr/>
            <p:nvPr/>
          </p:nvSpPr>
          <p:spPr>
            <a:xfrm>
              <a:off x="0" y="0"/>
              <a:ext cx="1881245" cy="469890"/>
            </a:xfrm>
            <a:custGeom>
              <a:avLst/>
              <a:gdLst/>
              <a:ahLst/>
              <a:cxnLst/>
              <a:rect l="l" t="t" r="r" b="b"/>
              <a:pathLst>
                <a:path w="1881245" h="469890">
                  <a:moveTo>
                    <a:pt x="0" y="0"/>
                  </a:moveTo>
                  <a:lnTo>
                    <a:pt x="1881245" y="0"/>
                  </a:lnTo>
                  <a:lnTo>
                    <a:pt x="1881245" y="469890"/>
                  </a:lnTo>
                  <a:lnTo>
                    <a:pt x="0" y="469890"/>
                  </a:lnTo>
                  <a:close/>
                </a:path>
              </a:pathLst>
            </a:custGeom>
            <a:solidFill>
              <a:srgbClr val="40B0DF"/>
            </a:solidFill>
          </p:spPr>
          <p:txBody>
            <a:bodyPr/>
            <a:lstStyle/>
            <a:p>
              <a:endParaRPr lang="en-GB"/>
            </a:p>
          </p:txBody>
        </p:sp>
        <p:sp>
          <p:nvSpPr>
            <p:cNvPr id="81" name="TextBox 81"/>
            <p:cNvSpPr txBox="1"/>
            <p:nvPr/>
          </p:nvSpPr>
          <p:spPr>
            <a:xfrm>
              <a:off x="-40836" y="-21769"/>
              <a:ext cx="1922081" cy="471241"/>
            </a:xfrm>
            <a:prstGeom prst="rect">
              <a:avLst/>
            </a:prstGeom>
          </p:spPr>
          <p:txBody>
            <a:bodyPr lIns="37746" tIns="37746" rIns="37746" bIns="37746" rtlCol="0" anchor="ctr"/>
            <a:lstStyle/>
            <a:p>
              <a:pPr algn="ctr">
                <a:lnSpc>
                  <a:spcPts val="2100"/>
                </a:lnSpc>
              </a:pPr>
              <a:r>
                <a:rPr lang="en-US" sz="1500" spc="32">
                  <a:solidFill>
                    <a:srgbClr val="FFFFFF"/>
                  </a:solidFill>
                  <a:latin typeface="Open Sans"/>
                  <a:ea typeface="Open Sans"/>
                  <a:cs typeface="Open Sans"/>
                  <a:sym typeface="Open Sans"/>
                </a:rPr>
                <a:t>1 Emergency Covid Response </a:t>
              </a:r>
            </a:p>
            <a:p>
              <a:pPr algn="ctr">
                <a:lnSpc>
                  <a:spcPts val="2100"/>
                </a:lnSpc>
              </a:pPr>
              <a:r>
                <a:rPr lang="en-US" sz="1500" spc="32">
                  <a:solidFill>
                    <a:srgbClr val="FFFFFF"/>
                  </a:solidFill>
                  <a:latin typeface="Open Sans"/>
                  <a:ea typeface="Open Sans"/>
                  <a:cs typeface="Open Sans"/>
                  <a:sym typeface="Open Sans"/>
                </a:rPr>
                <a:t>2 Healthy waste workers project Kathmandu, Nuwakot and Banke districts</a:t>
              </a:r>
            </a:p>
          </p:txBody>
        </p:sp>
      </p:grpSp>
      <p:grpSp>
        <p:nvGrpSpPr>
          <p:cNvPr id="82" name="Group 82"/>
          <p:cNvGrpSpPr/>
          <p:nvPr/>
        </p:nvGrpSpPr>
        <p:grpSpPr>
          <a:xfrm>
            <a:off x="526801" y="3035751"/>
            <a:ext cx="2752406" cy="902800"/>
            <a:chOff x="0" y="0"/>
            <a:chExt cx="1327537" cy="435437"/>
          </a:xfrm>
        </p:grpSpPr>
        <p:sp>
          <p:nvSpPr>
            <p:cNvPr id="83" name="Freeform 83"/>
            <p:cNvSpPr/>
            <p:nvPr/>
          </p:nvSpPr>
          <p:spPr>
            <a:xfrm>
              <a:off x="0" y="0"/>
              <a:ext cx="1327537" cy="435437"/>
            </a:xfrm>
            <a:custGeom>
              <a:avLst/>
              <a:gdLst/>
              <a:ahLst/>
              <a:cxnLst/>
              <a:rect l="l" t="t" r="r" b="b"/>
              <a:pathLst>
                <a:path w="1327537" h="435437">
                  <a:moveTo>
                    <a:pt x="0" y="0"/>
                  </a:moveTo>
                  <a:lnTo>
                    <a:pt x="1327537" y="0"/>
                  </a:lnTo>
                  <a:lnTo>
                    <a:pt x="1327537" y="435437"/>
                  </a:lnTo>
                  <a:lnTo>
                    <a:pt x="0" y="435437"/>
                  </a:lnTo>
                  <a:close/>
                </a:path>
              </a:pathLst>
            </a:custGeom>
            <a:solidFill>
              <a:srgbClr val="28AC54"/>
            </a:solidFill>
          </p:spPr>
          <p:txBody>
            <a:bodyPr/>
            <a:lstStyle/>
            <a:p>
              <a:endParaRPr lang="en-GB"/>
            </a:p>
          </p:txBody>
        </p:sp>
        <p:sp>
          <p:nvSpPr>
            <p:cNvPr id="84" name="TextBox 84"/>
            <p:cNvSpPr txBox="1"/>
            <p:nvPr/>
          </p:nvSpPr>
          <p:spPr>
            <a:xfrm>
              <a:off x="0" y="-28575"/>
              <a:ext cx="1327537" cy="464012"/>
            </a:xfrm>
            <a:prstGeom prst="rect">
              <a:avLst/>
            </a:prstGeom>
          </p:spPr>
          <p:txBody>
            <a:bodyPr lIns="37746" tIns="37746" rIns="37746" bIns="37746" rtlCol="0" anchor="ctr"/>
            <a:lstStyle/>
            <a:p>
              <a:pPr algn="ctr">
                <a:lnSpc>
                  <a:spcPts val="2100"/>
                </a:lnSpc>
              </a:pPr>
              <a:r>
                <a:rPr lang="en-US" sz="1500" spc="32">
                  <a:solidFill>
                    <a:srgbClr val="FFFFFF"/>
                  </a:solidFill>
                  <a:latin typeface="Open Sans"/>
                  <a:ea typeface="Open Sans"/>
                  <a:cs typeface="Open Sans"/>
                  <a:sym typeface="Open Sans"/>
                </a:rPr>
                <a:t>Healthy Waste Workers project in Kathmandu and Nuwakot districts</a:t>
              </a:r>
            </a:p>
          </p:txBody>
        </p:sp>
      </p:grpSp>
      <p:grpSp>
        <p:nvGrpSpPr>
          <p:cNvPr id="85" name="Group 3">
            <a:extLst>
              <a:ext uri="{FF2B5EF4-FFF2-40B4-BE49-F238E27FC236}">
                <a16:creationId xmlns:a16="http://schemas.microsoft.com/office/drawing/2014/main" id="{CECFCE7E-4781-2280-A8E5-6DB2F33B6226}"/>
              </a:ext>
            </a:extLst>
          </p:cNvPr>
          <p:cNvGrpSpPr/>
          <p:nvPr/>
        </p:nvGrpSpPr>
        <p:grpSpPr>
          <a:xfrm>
            <a:off x="-1" y="9596668"/>
            <a:ext cx="18288001" cy="690332"/>
            <a:chOff x="0" y="0"/>
            <a:chExt cx="4971896" cy="248871"/>
          </a:xfrm>
        </p:grpSpPr>
        <p:sp>
          <p:nvSpPr>
            <p:cNvPr id="86" name="Freeform 4">
              <a:extLst>
                <a:ext uri="{FF2B5EF4-FFF2-40B4-BE49-F238E27FC236}">
                  <a16:creationId xmlns:a16="http://schemas.microsoft.com/office/drawing/2014/main" id="{01312831-CC31-2587-686F-F584E71059F7}"/>
                </a:ext>
              </a:extLst>
            </p:cNvPr>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87" name="TextBox 5">
              <a:extLst>
                <a:ext uri="{FF2B5EF4-FFF2-40B4-BE49-F238E27FC236}">
                  <a16:creationId xmlns:a16="http://schemas.microsoft.com/office/drawing/2014/main" id="{AA14794C-A706-98F5-B041-5D72AEB4D7A0}"/>
                </a:ext>
              </a:extLst>
            </p:cNvPr>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935245" y="313321"/>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2732581" y="8511518"/>
            <a:ext cx="7950677" cy="1467902"/>
          </a:xfrm>
          <a:prstGeom prst="rect">
            <a:avLst/>
          </a:prstGeom>
        </p:spPr>
        <p:txBody>
          <a:bodyPr lIns="0" tIns="0" rIns="0" bIns="0" rtlCol="0" anchor="t">
            <a:spAutoFit/>
          </a:bodyPr>
          <a:lstStyle/>
          <a:p>
            <a:pPr algn="ctr">
              <a:lnSpc>
                <a:spcPts val="3892"/>
              </a:lnSpc>
              <a:spcBef>
                <a:spcPct val="0"/>
              </a:spcBef>
            </a:pPr>
            <a:r>
              <a:rPr lang="en-US" sz="2750">
                <a:solidFill>
                  <a:srgbClr val="1D1A55"/>
                </a:solidFill>
                <a:latin typeface="Anton"/>
                <a:ea typeface="Anton"/>
                <a:cs typeface="Anton"/>
                <a:sym typeface="Anton"/>
              </a:rPr>
              <a:t>Support in Enrollment of the farmers and waste workers in the Health Insurance Program of the Nepal Government </a:t>
            </a:r>
          </a:p>
        </p:txBody>
      </p:sp>
      <p:sp>
        <p:nvSpPr>
          <p:cNvPr id="7" name="Freeform 7"/>
          <p:cNvSpPr/>
          <p:nvPr/>
        </p:nvSpPr>
        <p:spPr>
          <a:xfrm>
            <a:off x="5839408" y="3076203"/>
            <a:ext cx="5911660" cy="5032300"/>
          </a:xfrm>
          <a:custGeom>
            <a:avLst/>
            <a:gdLst/>
            <a:ahLst/>
            <a:cxnLst/>
            <a:rect l="l" t="t" r="r" b="b"/>
            <a:pathLst>
              <a:path w="5911660" h="5032300">
                <a:moveTo>
                  <a:pt x="0" y="0"/>
                </a:moveTo>
                <a:lnTo>
                  <a:pt x="5911660" y="0"/>
                </a:lnTo>
                <a:lnTo>
                  <a:pt x="5911660" y="5032300"/>
                </a:lnTo>
                <a:lnTo>
                  <a:pt x="0" y="5032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6707920" y="5132154"/>
            <a:ext cx="4174637" cy="960720"/>
          </a:xfrm>
          <a:prstGeom prst="rect">
            <a:avLst/>
          </a:prstGeom>
        </p:spPr>
        <p:txBody>
          <a:bodyPr lIns="0" tIns="0" rIns="0" bIns="0" rtlCol="0" anchor="t">
            <a:spAutoFit/>
          </a:bodyPr>
          <a:lstStyle/>
          <a:p>
            <a:pPr algn="ctr">
              <a:lnSpc>
                <a:spcPts val="3892"/>
              </a:lnSpc>
            </a:pPr>
            <a:r>
              <a:rPr lang="en-US" sz="2780">
                <a:solidFill>
                  <a:srgbClr val="E9511C"/>
                </a:solidFill>
                <a:latin typeface="Anton"/>
                <a:ea typeface="Anton"/>
                <a:cs typeface="Anton"/>
                <a:sym typeface="Anton"/>
              </a:rPr>
              <a:t>OHS of the farmers </a:t>
            </a:r>
          </a:p>
          <a:p>
            <a:pPr algn="ctr">
              <a:lnSpc>
                <a:spcPts val="3892"/>
              </a:lnSpc>
              <a:spcBef>
                <a:spcPct val="0"/>
              </a:spcBef>
            </a:pPr>
            <a:r>
              <a:rPr lang="en-US" sz="2780">
                <a:solidFill>
                  <a:srgbClr val="E9511C"/>
                </a:solidFill>
                <a:latin typeface="Anton"/>
                <a:ea typeface="Anton"/>
                <a:cs typeface="Anton"/>
                <a:sym typeface="Anton"/>
              </a:rPr>
              <a:t>and waste workers</a:t>
            </a:r>
          </a:p>
        </p:txBody>
      </p:sp>
      <p:sp>
        <p:nvSpPr>
          <p:cNvPr id="9" name="TextBox 9"/>
          <p:cNvSpPr txBox="1"/>
          <p:nvPr/>
        </p:nvSpPr>
        <p:spPr>
          <a:xfrm>
            <a:off x="11781915" y="4164728"/>
            <a:ext cx="6020905" cy="1452580"/>
          </a:xfrm>
          <a:prstGeom prst="rect">
            <a:avLst/>
          </a:prstGeom>
        </p:spPr>
        <p:txBody>
          <a:bodyPr lIns="0" tIns="0" rIns="0" bIns="0" rtlCol="0" anchor="t">
            <a:spAutoFit/>
          </a:bodyPr>
          <a:lstStyle/>
          <a:p>
            <a:pPr algn="ctr">
              <a:lnSpc>
                <a:spcPts val="3892"/>
              </a:lnSpc>
              <a:spcBef>
                <a:spcPct val="0"/>
              </a:spcBef>
            </a:pPr>
            <a:r>
              <a:rPr lang="en-US" sz="2780">
                <a:solidFill>
                  <a:srgbClr val="1D1A55"/>
                </a:solidFill>
                <a:latin typeface="Anton"/>
                <a:ea typeface="Anton"/>
                <a:cs typeface="Anton"/>
                <a:sym typeface="Anton"/>
              </a:rPr>
              <a:t>Promoting personal hygiene, environmental sanitation, and first-aid to mitigate occupational risks/hazards</a:t>
            </a:r>
          </a:p>
        </p:txBody>
      </p:sp>
      <p:sp>
        <p:nvSpPr>
          <p:cNvPr id="10" name="TextBox 10"/>
          <p:cNvSpPr txBox="1"/>
          <p:nvPr/>
        </p:nvSpPr>
        <p:spPr>
          <a:xfrm>
            <a:off x="12481851" y="6350308"/>
            <a:ext cx="4906788" cy="1944440"/>
          </a:xfrm>
          <a:prstGeom prst="rect">
            <a:avLst/>
          </a:prstGeom>
        </p:spPr>
        <p:txBody>
          <a:bodyPr lIns="0" tIns="0" rIns="0" bIns="0" rtlCol="0" anchor="t">
            <a:spAutoFit/>
          </a:bodyPr>
          <a:lstStyle/>
          <a:p>
            <a:pPr algn="ctr">
              <a:lnSpc>
                <a:spcPts val="3892"/>
              </a:lnSpc>
            </a:pPr>
            <a:r>
              <a:rPr lang="en-US" sz="2780">
                <a:solidFill>
                  <a:srgbClr val="1D1A55"/>
                </a:solidFill>
                <a:latin typeface="Anton"/>
                <a:ea typeface="Anton"/>
                <a:cs typeface="Anton"/>
                <a:sym typeface="Anton"/>
              </a:rPr>
              <a:t>OHS consultations for the farmers </a:t>
            </a:r>
          </a:p>
          <a:p>
            <a:pPr algn="ctr">
              <a:lnSpc>
                <a:spcPts val="3892"/>
              </a:lnSpc>
            </a:pPr>
            <a:r>
              <a:rPr lang="en-US" sz="2780">
                <a:solidFill>
                  <a:srgbClr val="1D1A55"/>
                </a:solidFill>
                <a:latin typeface="Anton"/>
                <a:ea typeface="Anton"/>
                <a:cs typeface="Anton"/>
                <a:sym typeface="Anton"/>
              </a:rPr>
              <a:t>and waste workers through supported HFs by trained </a:t>
            </a:r>
          </a:p>
          <a:p>
            <a:pPr algn="ctr">
              <a:lnSpc>
                <a:spcPts val="3892"/>
              </a:lnSpc>
              <a:spcBef>
                <a:spcPct val="0"/>
              </a:spcBef>
            </a:pPr>
            <a:r>
              <a:rPr lang="en-US" sz="2780">
                <a:solidFill>
                  <a:srgbClr val="1D1A55"/>
                </a:solidFill>
                <a:latin typeface="Anton"/>
                <a:ea typeface="Anton"/>
                <a:cs typeface="Anton"/>
                <a:sym typeface="Anton"/>
              </a:rPr>
              <a:t>Health workers</a:t>
            </a:r>
          </a:p>
        </p:txBody>
      </p:sp>
      <p:sp>
        <p:nvSpPr>
          <p:cNvPr id="11" name="TextBox 11"/>
          <p:cNvSpPr txBox="1"/>
          <p:nvPr/>
        </p:nvSpPr>
        <p:spPr>
          <a:xfrm>
            <a:off x="261128" y="6523437"/>
            <a:ext cx="5286471" cy="960720"/>
          </a:xfrm>
          <a:prstGeom prst="rect">
            <a:avLst/>
          </a:prstGeom>
        </p:spPr>
        <p:txBody>
          <a:bodyPr lIns="0" tIns="0" rIns="0" bIns="0" rtlCol="0" anchor="t">
            <a:spAutoFit/>
          </a:bodyPr>
          <a:lstStyle/>
          <a:p>
            <a:pPr algn="ctr">
              <a:lnSpc>
                <a:spcPts val="3892"/>
              </a:lnSpc>
            </a:pPr>
            <a:r>
              <a:rPr lang="en-US" sz="2780">
                <a:solidFill>
                  <a:srgbClr val="1D1A55"/>
                </a:solidFill>
                <a:latin typeface="Anton"/>
                <a:ea typeface="Anton"/>
                <a:cs typeface="Anton"/>
                <a:sym typeface="Anton"/>
              </a:rPr>
              <a:t>TD Vaccination for the farmers </a:t>
            </a:r>
          </a:p>
          <a:p>
            <a:pPr algn="ctr">
              <a:lnSpc>
                <a:spcPts val="3892"/>
              </a:lnSpc>
              <a:spcBef>
                <a:spcPct val="0"/>
              </a:spcBef>
            </a:pPr>
            <a:r>
              <a:rPr lang="en-US" sz="2780">
                <a:solidFill>
                  <a:srgbClr val="1D1A55"/>
                </a:solidFill>
                <a:latin typeface="Anton"/>
                <a:ea typeface="Anton"/>
                <a:cs typeface="Anton"/>
                <a:sym typeface="Anton"/>
              </a:rPr>
              <a:t>and waste workers</a:t>
            </a:r>
          </a:p>
        </p:txBody>
      </p:sp>
      <p:sp>
        <p:nvSpPr>
          <p:cNvPr id="12" name="TextBox 12"/>
          <p:cNvSpPr txBox="1"/>
          <p:nvPr/>
        </p:nvSpPr>
        <p:spPr>
          <a:xfrm>
            <a:off x="878055" y="3918798"/>
            <a:ext cx="5420534" cy="1452580"/>
          </a:xfrm>
          <a:prstGeom prst="rect">
            <a:avLst/>
          </a:prstGeom>
        </p:spPr>
        <p:txBody>
          <a:bodyPr lIns="0" tIns="0" rIns="0" bIns="0" rtlCol="0" anchor="t">
            <a:spAutoFit/>
          </a:bodyPr>
          <a:lstStyle/>
          <a:p>
            <a:pPr algn="ctr">
              <a:lnSpc>
                <a:spcPts val="3892"/>
              </a:lnSpc>
            </a:pPr>
            <a:r>
              <a:rPr lang="en-US" sz="2780">
                <a:solidFill>
                  <a:srgbClr val="1D1A55"/>
                </a:solidFill>
                <a:latin typeface="Anton"/>
                <a:ea typeface="Anton"/>
                <a:cs typeface="Anton"/>
                <a:sym typeface="Anton"/>
              </a:rPr>
              <a:t>PPEs provisions for the farmers </a:t>
            </a:r>
          </a:p>
          <a:p>
            <a:pPr algn="ctr">
              <a:lnSpc>
                <a:spcPts val="3892"/>
              </a:lnSpc>
              <a:spcBef>
                <a:spcPct val="0"/>
              </a:spcBef>
            </a:pPr>
            <a:r>
              <a:rPr lang="en-US" sz="2780">
                <a:solidFill>
                  <a:srgbClr val="1D1A55"/>
                </a:solidFill>
                <a:latin typeface="Anton"/>
                <a:ea typeface="Anton"/>
                <a:cs typeface="Anton"/>
                <a:sym typeface="Anton"/>
              </a:rPr>
              <a:t>and waste workers in their precarious working conditions</a:t>
            </a:r>
          </a:p>
        </p:txBody>
      </p:sp>
      <p:sp>
        <p:nvSpPr>
          <p:cNvPr id="13" name="TextBox 13"/>
          <p:cNvSpPr txBox="1"/>
          <p:nvPr/>
        </p:nvSpPr>
        <p:spPr>
          <a:xfrm>
            <a:off x="8372683" y="1934508"/>
            <a:ext cx="8886617" cy="960720"/>
          </a:xfrm>
          <a:prstGeom prst="rect">
            <a:avLst/>
          </a:prstGeom>
        </p:spPr>
        <p:txBody>
          <a:bodyPr lIns="0" tIns="0" rIns="0" bIns="0" rtlCol="0" anchor="t">
            <a:spAutoFit/>
          </a:bodyPr>
          <a:lstStyle/>
          <a:p>
            <a:pPr algn="ctr">
              <a:lnSpc>
                <a:spcPts val="3892"/>
              </a:lnSpc>
              <a:spcBef>
                <a:spcPct val="0"/>
              </a:spcBef>
            </a:pPr>
            <a:r>
              <a:rPr lang="en-US" sz="2750">
                <a:solidFill>
                  <a:srgbClr val="1D1A55"/>
                </a:solidFill>
                <a:latin typeface="Anton"/>
                <a:ea typeface="Anton"/>
                <a:cs typeface="Anton"/>
                <a:sym typeface="Anton"/>
              </a:rPr>
              <a:t>Community-based SBCC sessions among the farmers/waste workers group led by leaders/FCHVs</a:t>
            </a:r>
          </a:p>
        </p:txBody>
      </p:sp>
      <p:grpSp>
        <p:nvGrpSpPr>
          <p:cNvPr id="14" name="Group 14"/>
          <p:cNvGrpSpPr/>
          <p:nvPr/>
        </p:nvGrpSpPr>
        <p:grpSpPr>
          <a:xfrm>
            <a:off x="9144000" y="2473329"/>
            <a:ext cx="843796" cy="84379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16" name="TextBox 16"/>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01</a:t>
              </a:r>
            </a:p>
          </p:txBody>
        </p:sp>
      </p:grpSp>
      <p:grpSp>
        <p:nvGrpSpPr>
          <p:cNvPr id="17" name="Group 17"/>
          <p:cNvGrpSpPr/>
          <p:nvPr/>
        </p:nvGrpSpPr>
        <p:grpSpPr>
          <a:xfrm>
            <a:off x="11751068" y="3825104"/>
            <a:ext cx="843796" cy="84379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19" name="TextBox 19"/>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02</a:t>
              </a:r>
            </a:p>
          </p:txBody>
        </p:sp>
      </p:grpSp>
      <p:grpSp>
        <p:nvGrpSpPr>
          <p:cNvPr id="20" name="Group 20"/>
          <p:cNvGrpSpPr/>
          <p:nvPr/>
        </p:nvGrpSpPr>
        <p:grpSpPr>
          <a:xfrm>
            <a:off x="11751068" y="6605711"/>
            <a:ext cx="843796" cy="84379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22" name="TextBox 22"/>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03</a:t>
              </a:r>
            </a:p>
          </p:txBody>
        </p:sp>
      </p:grpSp>
      <p:grpSp>
        <p:nvGrpSpPr>
          <p:cNvPr id="23" name="Group 23"/>
          <p:cNvGrpSpPr/>
          <p:nvPr/>
        </p:nvGrpSpPr>
        <p:grpSpPr>
          <a:xfrm>
            <a:off x="5125700" y="6571062"/>
            <a:ext cx="843796" cy="84379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25" name="TextBox 25"/>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05</a:t>
              </a:r>
            </a:p>
          </p:txBody>
        </p:sp>
      </p:grpSp>
      <p:grpSp>
        <p:nvGrpSpPr>
          <p:cNvPr id="26" name="Group 26"/>
          <p:cNvGrpSpPr/>
          <p:nvPr/>
        </p:nvGrpSpPr>
        <p:grpSpPr>
          <a:xfrm>
            <a:off x="9144000" y="7686605"/>
            <a:ext cx="843796" cy="84379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28" name="TextBox 28"/>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04</a:t>
              </a:r>
            </a:p>
          </p:txBody>
        </p:sp>
      </p:grpSp>
      <p:grpSp>
        <p:nvGrpSpPr>
          <p:cNvPr id="29" name="Group 29"/>
          <p:cNvGrpSpPr/>
          <p:nvPr/>
        </p:nvGrpSpPr>
        <p:grpSpPr>
          <a:xfrm>
            <a:off x="5454792" y="3076203"/>
            <a:ext cx="843796" cy="84379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31" name="TextBox 31"/>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06</a:t>
              </a:r>
            </a:p>
          </p:txBody>
        </p:sp>
      </p:grpSp>
      <p:sp>
        <p:nvSpPr>
          <p:cNvPr id="32" name="TextBox 32"/>
          <p:cNvSpPr txBox="1"/>
          <p:nvPr/>
        </p:nvSpPr>
        <p:spPr>
          <a:xfrm>
            <a:off x="11304452" y="8380474"/>
            <a:ext cx="6084187" cy="629181"/>
          </a:xfrm>
          <a:prstGeom prst="rect">
            <a:avLst/>
          </a:prstGeom>
        </p:spPr>
        <p:txBody>
          <a:bodyPr lIns="0" tIns="0" rIns="0" bIns="0" rtlCol="0" anchor="t">
            <a:spAutoFit/>
          </a:bodyPr>
          <a:lstStyle/>
          <a:p>
            <a:pPr algn="ctr">
              <a:lnSpc>
                <a:spcPts val="2595"/>
              </a:lnSpc>
            </a:pPr>
            <a:r>
              <a:rPr lang="en-US" sz="1854" b="1">
                <a:solidFill>
                  <a:srgbClr val="E9511D"/>
                </a:solidFill>
                <a:latin typeface="Open Sans Bold"/>
                <a:ea typeface="Open Sans Bold"/>
                <a:cs typeface="Open Sans Bold"/>
                <a:sym typeface="Open Sans Bold"/>
              </a:rPr>
              <a:t>*Support HFs - medicines, supplies and equipments</a:t>
            </a:r>
          </a:p>
          <a:p>
            <a:pPr algn="ctr">
              <a:lnSpc>
                <a:spcPts val="2595"/>
              </a:lnSpc>
              <a:spcBef>
                <a:spcPct val="0"/>
              </a:spcBef>
            </a:pPr>
            <a:r>
              <a:rPr lang="en-US" sz="1854" b="1">
                <a:solidFill>
                  <a:srgbClr val="E9511D"/>
                </a:solidFill>
                <a:latin typeface="Open Sans Bold"/>
                <a:ea typeface="Open Sans Bold"/>
                <a:cs typeface="Open Sans Bold"/>
                <a:sym typeface="Open Sans Bold"/>
              </a:rPr>
              <a:t>*Capacity building training to health workers</a:t>
            </a:r>
          </a:p>
        </p:txBody>
      </p:sp>
      <p:grpSp>
        <p:nvGrpSpPr>
          <p:cNvPr id="33" name="Group 33"/>
          <p:cNvGrpSpPr/>
          <p:nvPr/>
        </p:nvGrpSpPr>
        <p:grpSpPr>
          <a:xfrm>
            <a:off x="878055" y="296909"/>
            <a:ext cx="6301599" cy="1125462"/>
            <a:chOff x="0" y="-241102"/>
            <a:chExt cx="8402132" cy="1500617"/>
          </a:xfrm>
        </p:grpSpPr>
        <p:grpSp>
          <p:nvGrpSpPr>
            <p:cNvPr id="34" name="Group 34"/>
            <p:cNvGrpSpPr/>
            <p:nvPr/>
          </p:nvGrpSpPr>
          <p:grpSpPr>
            <a:xfrm>
              <a:off x="0" y="-241102"/>
              <a:ext cx="8402132" cy="1500617"/>
              <a:chOff x="0" y="-47625"/>
              <a:chExt cx="1659680" cy="296418"/>
            </a:xfrm>
          </p:grpSpPr>
          <p:sp>
            <p:nvSpPr>
              <p:cNvPr id="35" name="Freeform 35"/>
              <p:cNvSpPr/>
              <p:nvPr/>
            </p:nvSpPr>
            <p:spPr>
              <a:xfrm>
                <a:off x="0" y="0"/>
                <a:ext cx="1659680" cy="248793"/>
              </a:xfrm>
              <a:custGeom>
                <a:avLst/>
                <a:gdLst/>
                <a:ahLst/>
                <a:cxnLst/>
                <a:rect l="l" t="t" r="r" b="b"/>
                <a:pathLst>
                  <a:path w="1659680" h="248793">
                    <a:moveTo>
                      <a:pt x="0" y="0"/>
                    </a:moveTo>
                    <a:lnTo>
                      <a:pt x="1659680" y="0"/>
                    </a:lnTo>
                    <a:lnTo>
                      <a:pt x="1659680" y="248793"/>
                    </a:lnTo>
                    <a:lnTo>
                      <a:pt x="0" y="248793"/>
                    </a:lnTo>
                    <a:close/>
                  </a:path>
                </a:pathLst>
              </a:custGeom>
              <a:solidFill>
                <a:srgbClr val="E9511C"/>
              </a:solidFill>
            </p:spPr>
            <p:txBody>
              <a:bodyPr/>
              <a:lstStyle/>
              <a:p>
                <a:endParaRPr lang="en-GB"/>
              </a:p>
            </p:txBody>
          </p:sp>
          <p:sp>
            <p:nvSpPr>
              <p:cNvPr id="36" name="TextBox 36"/>
              <p:cNvSpPr txBox="1"/>
              <p:nvPr/>
            </p:nvSpPr>
            <p:spPr>
              <a:xfrm>
                <a:off x="0" y="-47625"/>
                <a:ext cx="1659679" cy="296418"/>
              </a:xfrm>
              <a:prstGeom prst="rect">
                <a:avLst/>
              </a:prstGeom>
            </p:spPr>
            <p:txBody>
              <a:bodyPr lIns="50800" tIns="50800" rIns="50800" bIns="50800" rtlCol="0" anchor="ctr"/>
              <a:lstStyle/>
              <a:p>
                <a:pPr algn="ctr">
                  <a:lnSpc>
                    <a:spcPts val="3012"/>
                  </a:lnSpc>
                </a:pPr>
                <a:endParaRPr/>
              </a:p>
            </p:txBody>
          </p:sp>
        </p:grpSp>
        <p:sp>
          <p:nvSpPr>
            <p:cNvPr id="37" name="TextBox 37"/>
            <p:cNvSpPr txBox="1"/>
            <p:nvPr/>
          </p:nvSpPr>
          <p:spPr>
            <a:xfrm>
              <a:off x="188784" y="238839"/>
              <a:ext cx="8213343" cy="958211"/>
            </a:xfrm>
            <a:prstGeom prst="rect">
              <a:avLst/>
            </a:prstGeom>
          </p:spPr>
          <p:txBody>
            <a:bodyPr wrap="square" lIns="0" tIns="0" rIns="0" bIns="0" rtlCol="0" anchor="t">
              <a:spAutoFit/>
            </a:bodyPr>
            <a:lstStyle/>
            <a:p>
              <a:pPr marL="0" lvl="0" indent="0" algn="l">
                <a:lnSpc>
                  <a:spcPts val="5783"/>
                </a:lnSpc>
              </a:pPr>
              <a:r>
                <a:rPr lang="en-US" sz="4750" err="1">
                  <a:solidFill>
                    <a:srgbClr val="FEFEFE"/>
                  </a:solidFill>
                  <a:latin typeface="Anton"/>
                  <a:ea typeface="Anton"/>
                  <a:cs typeface="Anton"/>
                  <a:sym typeface="Anton"/>
                </a:rPr>
                <a:t>MdM’s</a:t>
              </a:r>
              <a:r>
                <a:rPr lang="en-US" sz="4750">
                  <a:solidFill>
                    <a:srgbClr val="FEFEFE"/>
                  </a:solidFill>
                  <a:latin typeface="Anton"/>
                  <a:ea typeface="Anton"/>
                  <a:cs typeface="Anton"/>
                  <a:sym typeface="Anton"/>
                </a:rPr>
                <a:t> EH Interventions</a:t>
              </a:r>
            </a:p>
          </p:txBody>
        </p:sp>
      </p:grpSp>
      <p:sp>
        <p:nvSpPr>
          <p:cNvPr id="38" name="TextBox 38"/>
          <p:cNvSpPr txBox="1"/>
          <p:nvPr/>
        </p:nvSpPr>
        <p:spPr>
          <a:xfrm>
            <a:off x="10284846" y="2929223"/>
            <a:ext cx="6084187" cy="305331"/>
          </a:xfrm>
          <a:prstGeom prst="rect">
            <a:avLst/>
          </a:prstGeom>
        </p:spPr>
        <p:txBody>
          <a:bodyPr lIns="0" tIns="0" rIns="0" bIns="0" rtlCol="0" anchor="t">
            <a:spAutoFit/>
          </a:bodyPr>
          <a:lstStyle/>
          <a:p>
            <a:pPr algn="ctr">
              <a:lnSpc>
                <a:spcPts val="2595"/>
              </a:lnSpc>
              <a:spcBef>
                <a:spcPct val="0"/>
              </a:spcBef>
            </a:pPr>
            <a:r>
              <a:rPr lang="en-US" sz="1854" b="1">
                <a:solidFill>
                  <a:srgbClr val="E9511D"/>
                </a:solidFill>
                <a:latin typeface="Open Sans Bold"/>
                <a:ea typeface="Open Sans Bold"/>
                <a:cs typeface="Open Sans Bold"/>
                <a:sym typeface="Open Sans Bold"/>
              </a:rPr>
              <a:t>CSOs strengthening</a:t>
            </a:r>
          </a:p>
        </p:txBody>
      </p:sp>
      <p:grpSp>
        <p:nvGrpSpPr>
          <p:cNvPr id="39" name="Group 3">
            <a:extLst>
              <a:ext uri="{FF2B5EF4-FFF2-40B4-BE49-F238E27FC236}">
                <a16:creationId xmlns:a16="http://schemas.microsoft.com/office/drawing/2014/main" id="{4D0A778E-99B2-6EBF-0FC1-43F169BDE007}"/>
              </a:ext>
            </a:extLst>
          </p:cNvPr>
          <p:cNvGrpSpPr/>
          <p:nvPr/>
        </p:nvGrpSpPr>
        <p:grpSpPr>
          <a:xfrm>
            <a:off x="-1" y="9596668"/>
            <a:ext cx="18288001" cy="690332"/>
            <a:chOff x="0" y="0"/>
            <a:chExt cx="4971896" cy="248871"/>
          </a:xfrm>
        </p:grpSpPr>
        <p:sp>
          <p:nvSpPr>
            <p:cNvPr id="40" name="Freeform 4">
              <a:extLst>
                <a:ext uri="{FF2B5EF4-FFF2-40B4-BE49-F238E27FC236}">
                  <a16:creationId xmlns:a16="http://schemas.microsoft.com/office/drawing/2014/main" id="{5D14595C-6A95-9749-B7A8-21F6C01AD2A1}"/>
                </a:ext>
              </a:extLst>
            </p:cNvPr>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41" name="TextBox 5">
              <a:extLst>
                <a:ext uri="{FF2B5EF4-FFF2-40B4-BE49-F238E27FC236}">
                  <a16:creationId xmlns:a16="http://schemas.microsoft.com/office/drawing/2014/main" id="{63952348-D659-4C92-CBC0-841517FC6ED4}"/>
                </a:ext>
              </a:extLst>
            </p:cNvPr>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332" y="0"/>
            <a:ext cx="13184213" cy="8212757"/>
          </a:xfrm>
          <a:custGeom>
            <a:avLst/>
            <a:gdLst/>
            <a:ahLst/>
            <a:cxnLst/>
            <a:rect l="l" t="t" r="r" b="b"/>
            <a:pathLst>
              <a:path w="13184213" h="8212757">
                <a:moveTo>
                  <a:pt x="0" y="0"/>
                </a:moveTo>
                <a:lnTo>
                  <a:pt x="13184213" y="0"/>
                </a:lnTo>
                <a:lnTo>
                  <a:pt x="13184213" y="8212757"/>
                </a:lnTo>
                <a:lnTo>
                  <a:pt x="0" y="82127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3773718" y="5646013"/>
            <a:ext cx="5848950" cy="1926026"/>
            <a:chOff x="0" y="-28575"/>
            <a:chExt cx="1490369" cy="886811"/>
          </a:xfrm>
        </p:grpSpPr>
        <p:sp>
          <p:nvSpPr>
            <p:cNvPr id="4" name="Freeform 4"/>
            <p:cNvSpPr/>
            <p:nvPr/>
          </p:nvSpPr>
          <p:spPr>
            <a:xfrm>
              <a:off x="0" y="0"/>
              <a:ext cx="1490369" cy="858236"/>
            </a:xfrm>
            <a:custGeom>
              <a:avLst/>
              <a:gdLst/>
              <a:ahLst/>
              <a:cxnLst/>
              <a:rect l="l" t="t" r="r" b="b"/>
              <a:pathLst>
                <a:path w="1490369" h="858236">
                  <a:moveTo>
                    <a:pt x="0" y="0"/>
                  </a:moveTo>
                  <a:lnTo>
                    <a:pt x="1490369" y="0"/>
                  </a:lnTo>
                  <a:lnTo>
                    <a:pt x="1490369" y="858236"/>
                  </a:lnTo>
                  <a:lnTo>
                    <a:pt x="0" y="858236"/>
                  </a:lnTo>
                  <a:close/>
                </a:path>
              </a:pathLst>
            </a:custGeom>
            <a:solidFill>
              <a:schemeClr val="accent2">
                <a:lumMod val="75000"/>
              </a:schemeClr>
            </a:solidFill>
          </p:spPr>
          <p:txBody>
            <a:bodyPr/>
            <a:lstStyle/>
            <a:p>
              <a:endParaRPr lang="en-GB"/>
            </a:p>
          </p:txBody>
        </p:sp>
        <p:sp>
          <p:nvSpPr>
            <p:cNvPr id="5" name="TextBox 5"/>
            <p:cNvSpPr txBox="1"/>
            <p:nvPr/>
          </p:nvSpPr>
          <p:spPr>
            <a:xfrm>
              <a:off x="0" y="-28575"/>
              <a:ext cx="1490369" cy="886811"/>
            </a:xfrm>
            <a:prstGeom prst="rect">
              <a:avLst/>
            </a:prstGeom>
          </p:spPr>
          <p:txBody>
            <a:bodyPr lIns="39051" tIns="39051" rIns="39051" bIns="39051" rtlCol="0" anchor="ctr"/>
            <a:lstStyle/>
            <a:p>
              <a:pPr marL="161925" lvl="1" algn="ctr">
                <a:lnSpc>
                  <a:spcPts val="2100"/>
                </a:lnSpc>
              </a:pPr>
              <a:r>
                <a:rPr lang="en-US" sz="2000" b="1">
                  <a:solidFill>
                    <a:srgbClr val="FFFFFF"/>
                  </a:solidFill>
                  <a:latin typeface="Open Sans"/>
                  <a:ea typeface="Open Sans"/>
                  <a:cs typeface="Open Sans"/>
                  <a:sym typeface="Open Sans"/>
                </a:rPr>
                <a:t>Problem</a:t>
              </a:r>
            </a:p>
            <a:p>
              <a:pPr marL="323850" lvl="1" indent="-161925" algn="just">
                <a:lnSpc>
                  <a:spcPts val="2100"/>
                </a:lnSpc>
                <a:buFont typeface="Arial"/>
                <a:buChar char="•"/>
              </a:pPr>
              <a:r>
                <a:rPr lang="en-US" sz="1500">
                  <a:solidFill>
                    <a:srgbClr val="FFFFFF"/>
                  </a:solidFill>
                  <a:latin typeface="Open Sans"/>
                  <a:ea typeface="Open Sans"/>
                  <a:cs typeface="Open Sans"/>
                  <a:sym typeface="Open Sans"/>
                </a:rPr>
                <a:t>Poverty, Informality and Limited recognition​</a:t>
              </a:r>
            </a:p>
            <a:p>
              <a:pPr marL="323850" lvl="1" indent="-161925" algn="just">
                <a:lnSpc>
                  <a:spcPts val="2100"/>
                </a:lnSpc>
                <a:buFont typeface="Arial"/>
                <a:buChar char="•"/>
              </a:pPr>
              <a:r>
                <a:rPr lang="en-US" sz="1500">
                  <a:solidFill>
                    <a:srgbClr val="FFFFFF"/>
                  </a:solidFill>
                  <a:latin typeface="Open Sans"/>
                  <a:ea typeface="Open Sans"/>
                  <a:cs typeface="Open Sans"/>
                  <a:sym typeface="Open Sans"/>
                </a:rPr>
                <a:t>High risk workplace/work​</a:t>
              </a:r>
            </a:p>
            <a:p>
              <a:pPr marL="323850" lvl="1" indent="-161925" algn="just">
                <a:lnSpc>
                  <a:spcPts val="2100"/>
                </a:lnSpc>
                <a:buFont typeface="Arial"/>
                <a:buChar char="•"/>
              </a:pPr>
              <a:r>
                <a:rPr lang="en-US" sz="1500">
                  <a:solidFill>
                    <a:srgbClr val="FFFFFF"/>
                  </a:solidFill>
                  <a:latin typeface="Open Sans"/>
                  <a:ea typeface="Open Sans"/>
                  <a:cs typeface="Open Sans"/>
                  <a:sym typeface="Open Sans"/>
                </a:rPr>
                <a:t>Environmental pollution (water, soil and food)​</a:t>
              </a:r>
            </a:p>
            <a:p>
              <a:pPr marL="323850" lvl="1" indent="-161925" algn="just">
                <a:lnSpc>
                  <a:spcPts val="2100"/>
                </a:lnSpc>
                <a:buFont typeface="Arial"/>
                <a:buChar char="•"/>
              </a:pPr>
              <a:r>
                <a:rPr lang="en-US" sz="1500">
                  <a:solidFill>
                    <a:srgbClr val="FFFFFF"/>
                  </a:solidFill>
                  <a:latin typeface="Open Sans"/>
                  <a:ea typeface="Open Sans"/>
                  <a:cs typeface="Open Sans"/>
                  <a:sym typeface="Open Sans"/>
                </a:rPr>
                <a:t>Lack of OHS integrated quality health services​</a:t>
              </a:r>
            </a:p>
            <a:p>
              <a:pPr marL="323850" lvl="1" indent="-161925" algn="just">
                <a:lnSpc>
                  <a:spcPts val="2100"/>
                </a:lnSpc>
                <a:buFont typeface="Arial"/>
                <a:buChar char="•"/>
              </a:pPr>
              <a:r>
                <a:rPr lang="en-US" sz="1500">
                  <a:solidFill>
                    <a:srgbClr val="FFFFFF"/>
                  </a:solidFill>
                  <a:latin typeface="Open Sans"/>
                  <a:ea typeface="Open Sans"/>
                  <a:cs typeface="Open Sans"/>
                  <a:sym typeface="Open Sans"/>
                </a:rPr>
                <a:t>Limited policies and programs to address OHS needs​</a:t>
              </a:r>
            </a:p>
          </p:txBody>
        </p:sp>
      </p:grpSp>
      <p:grpSp>
        <p:nvGrpSpPr>
          <p:cNvPr id="6" name="Group 6"/>
          <p:cNvGrpSpPr/>
          <p:nvPr/>
        </p:nvGrpSpPr>
        <p:grpSpPr>
          <a:xfrm>
            <a:off x="1761762" y="8306898"/>
            <a:ext cx="9763562" cy="1076520"/>
            <a:chOff x="0" y="-47625"/>
            <a:chExt cx="3345143" cy="368832"/>
          </a:xfrm>
        </p:grpSpPr>
        <p:sp>
          <p:nvSpPr>
            <p:cNvPr id="7" name="Freeform 7"/>
            <p:cNvSpPr/>
            <p:nvPr/>
          </p:nvSpPr>
          <p:spPr>
            <a:xfrm>
              <a:off x="0" y="0"/>
              <a:ext cx="3345143" cy="321207"/>
            </a:xfrm>
            <a:custGeom>
              <a:avLst/>
              <a:gdLst/>
              <a:ahLst/>
              <a:cxnLst/>
              <a:rect l="l" t="t" r="r" b="b"/>
              <a:pathLst>
                <a:path w="3345143" h="321207">
                  <a:moveTo>
                    <a:pt x="0" y="0"/>
                  </a:moveTo>
                  <a:lnTo>
                    <a:pt x="3345143" y="0"/>
                  </a:lnTo>
                  <a:lnTo>
                    <a:pt x="3345143" y="321207"/>
                  </a:lnTo>
                  <a:lnTo>
                    <a:pt x="0" y="321207"/>
                  </a:lnTo>
                  <a:close/>
                </a:path>
              </a:pathLst>
            </a:custGeom>
            <a:solidFill>
              <a:srgbClr val="1D194F"/>
            </a:solidFill>
          </p:spPr>
          <p:txBody>
            <a:bodyPr/>
            <a:lstStyle/>
            <a:p>
              <a:endParaRPr lang="en-GB"/>
            </a:p>
          </p:txBody>
        </p:sp>
        <p:sp>
          <p:nvSpPr>
            <p:cNvPr id="8" name="TextBox 8"/>
            <p:cNvSpPr txBox="1"/>
            <p:nvPr/>
          </p:nvSpPr>
          <p:spPr>
            <a:xfrm>
              <a:off x="0" y="-47625"/>
              <a:ext cx="3345143" cy="368832"/>
            </a:xfrm>
            <a:prstGeom prst="rect">
              <a:avLst/>
            </a:prstGeom>
          </p:spPr>
          <p:txBody>
            <a:bodyPr lIns="39051" tIns="39051" rIns="39051" bIns="39051" rtlCol="0" anchor="ctr"/>
            <a:lstStyle/>
            <a:p>
              <a:pPr algn="ctr">
                <a:lnSpc>
                  <a:spcPts val="2800"/>
                </a:lnSpc>
              </a:pPr>
              <a:r>
                <a:rPr lang="en-US" sz="2000" b="1">
                  <a:solidFill>
                    <a:srgbClr val="FFFFFF"/>
                  </a:solidFill>
                  <a:latin typeface="Open Sans Bold"/>
                  <a:ea typeface="Open Sans Bold"/>
                  <a:cs typeface="Open Sans Bold"/>
                  <a:sym typeface="Open Sans Bold"/>
                </a:rPr>
                <a:t>Broad Contextual Factors</a:t>
              </a:r>
              <a:r>
                <a:rPr lang="en-US" sz="2000">
                  <a:solidFill>
                    <a:srgbClr val="FFFFFF"/>
                  </a:solidFill>
                  <a:latin typeface="Open Sans"/>
                  <a:ea typeface="Open Sans"/>
                  <a:cs typeface="Open Sans"/>
                  <a:sym typeface="Open Sans"/>
                </a:rPr>
                <a:t>​</a:t>
              </a:r>
            </a:p>
            <a:p>
              <a:pPr algn="ctr">
                <a:lnSpc>
                  <a:spcPts val="2800"/>
                </a:lnSpc>
              </a:pPr>
              <a:r>
                <a:rPr lang="en-US" sz="2000">
                  <a:solidFill>
                    <a:srgbClr val="FFFFFF"/>
                  </a:solidFill>
                  <a:latin typeface="Open Sans"/>
                  <a:ea typeface="Open Sans"/>
                  <a:cs typeface="Open Sans"/>
                  <a:sym typeface="Open Sans"/>
                </a:rPr>
                <a:t>Demographic, Economic, Political, Legal, Ecological, Socio-cultural, Technological​</a:t>
              </a:r>
            </a:p>
          </p:txBody>
        </p:sp>
      </p:grpSp>
      <p:grpSp>
        <p:nvGrpSpPr>
          <p:cNvPr id="12" name="Group 12"/>
          <p:cNvGrpSpPr/>
          <p:nvPr/>
        </p:nvGrpSpPr>
        <p:grpSpPr>
          <a:xfrm>
            <a:off x="1225904" y="2240432"/>
            <a:ext cx="3180658" cy="3336529"/>
            <a:chOff x="0" y="-28575"/>
            <a:chExt cx="1089741" cy="1016656"/>
          </a:xfrm>
        </p:grpSpPr>
        <p:sp>
          <p:nvSpPr>
            <p:cNvPr id="13" name="Freeform 13"/>
            <p:cNvSpPr/>
            <p:nvPr/>
          </p:nvSpPr>
          <p:spPr>
            <a:xfrm>
              <a:off x="0" y="0"/>
              <a:ext cx="1089741" cy="988081"/>
            </a:xfrm>
            <a:custGeom>
              <a:avLst/>
              <a:gdLst/>
              <a:ahLst/>
              <a:cxnLst/>
              <a:rect l="l" t="t" r="r" b="b"/>
              <a:pathLst>
                <a:path w="1089741" h="887862">
                  <a:moveTo>
                    <a:pt x="0" y="0"/>
                  </a:moveTo>
                  <a:lnTo>
                    <a:pt x="1089741" y="0"/>
                  </a:lnTo>
                  <a:lnTo>
                    <a:pt x="1089741" y="887862"/>
                  </a:lnTo>
                  <a:lnTo>
                    <a:pt x="0" y="887862"/>
                  </a:lnTo>
                  <a:close/>
                </a:path>
              </a:pathLst>
            </a:custGeom>
            <a:solidFill>
              <a:srgbClr val="1D194F"/>
            </a:solidFill>
          </p:spPr>
          <p:txBody>
            <a:bodyPr/>
            <a:lstStyle/>
            <a:p>
              <a:endParaRPr lang="en-GB"/>
            </a:p>
          </p:txBody>
        </p:sp>
        <p:sp>
          <p:nvSpPr>
            <p:cNvPr id="14" name="TextBox 14"/>
            <p:cNvSpPr txBox="1"/>
            <p:nvPr/>
          </p:nvSpPr>
          <p:spPr>
            <a:xfrm>
              <a:off x="0" y="-28575"/>
              <a:ext cx="1089741" cy="1011907"/>
            </a:xfrm>
            <a:prstGeom prst="rect">
              <a:avLst/>
            </a:prstGeom>
          </p:spPr>
          <p:txBody>
            <a:bodyPr lIns="39051" tIns="39051" rIns="39051" bIns="39051" rtlCol="0" anchor="ctr"/>
            <a:lstStyle/>
            <a:p>
              <a:pPr marL="161925" lvl="1" algn="ctr">
                <a:lnSpc>
                  <a:spcPts val="2100"/>
                </a:lnSpc>
              </a:pPr>
              <a:r>
                <a:rPr lang="en-US" b="1">
                  <a:solidFill>
                    <a:srgbClr val="FFFFFF"/>
                  </a:solidFill>
                  <a:latin typeface="Open Sans"/>
                  <a:ea typeface="Open Sans"/>
                  <a:cs typeface="Open Sans"/>
                  <a:sym typeface="Open Sans"/>
                </a:rPr>
                <a:t>Interventions</a:t>
              </a:r>
            </a:p>
            <a:p>
              <a:pPr marL="323850" lvl="1" indent="-161925">
                <a:lnSpc>
                  <a:spcPts val="2100"/>
                </a:lnSpc>
                <a:buFont typeface="Arial"/>
                <a:buChar char="•"/>
              </a:pPr>
              <a:r>
                <a:rPr lang="en-US" sz="1500">
                  <a:solidFill>
                    <a:srgbClr val="FFFFFF"/>
                  </a:solidFill>
                  <a:latin typeface="Open Sans"/>
                  <a:ea typeface="Open Sans"/>
                  <a:cs typeface="Open Sans"/>
                  <a:sym typeface="Open Sans"/>
                </a:rPr>
                <a:t>SBCC sessions​</a:t>
              </a:r>
              <a:endParaRPr lang="en-US" sz="1500">
                <a:solidFill>
                  <a:srgbClr val="FFFFFF"/>
                </a:solidFill>
                <a:latin typeface="Open Sans"/>
                <a:ea typeface="Open Sans"/>
                <a:cs typeface="Open Sans"/>
              </a:endParaRPr>
            </a:p>
            <a:p>
              <a:pPr marL="323850" lvl="1" indent="-161925">
                <a:lnSpc>
                  <a:spcPts val="2100"/>
                </a:lnSpc>
                <a:buFont typeface="Arial"/>
                <a:buChar char="•"/>
              </a:pPr>
              <a:r>
                <a:rPr lang="en-US" sz="1500">
                  <a:solidFill>
                    <a:srgbClr val="FFFFFF"/>
                  </a:solidFill>
                  <a:latin typeface="Open Sans"/>
                  <a:ea typeface="Open Sans"/>
                  <a:cs typeface="Open Sans"/>
                  <a:sym typeface="Open Sans"/>
                </a:rPr>
                <a:t>Provision of PPEs​</a:t>
              </a:r>
              <a:endParaRPr lang="en-US" sz="1500">
                <a:solidFill>
                  <a:srgbClr val="FFFFFF"/>
                </a:solidFill>
                <a:latin typeface="Open Sans"/>
                <a:ea typeface="Open Sans"/>
                <a:cs typeface="Open Sans"/>
              </a:endParaRPr>
            </a:p>
            <a:p>
              <a:pPr marL="323850" lvl="1" indent="-161925">
                <a:lnSpc>
                  <a:spcPts val="2100"/>
                </a:lnSpc>
                <a:buFont typeface="Arial"/>
                <a:buChar char="•"/>
              </a:pPr>
              <a:r>
                <a:rPr lang="en-US" sz="1500">
                  <a:solidFill>
                    <a:srgbClr val="FFFFFF"/>
                  </a:solidFill>
                  <a:latin typeface="Open Sans"/>
                  <a:ea typeface="Open Sans"/>
                  <a:cs typeface="Open Sans"/>
                  <a:sym typeface="Open Sans"/>
                </a:rPr>
                <a:t>Health workers training on OHS​ &amp; consultation service</a:t>
              </a:r>
              <a:endParaRPr lang="en-US" sz="1500">
                <a:solidFill>
                  <a:srgbClr val="FFFFFF"/>
                </a:solidFill>
                <a:latin typeface="Open Sans"/>
                <a:ea typeface="Open Sans"/>
                <a:cs typeface="Open Sans"/>
              </a:endParaRPr>
            </a:p>
            <a:p>
              <a:pPr marL="323850" lvl="1" indent="-161925">
                <a:lnSpc>
                  <a:spcPts val="2100"/>
                </a:lnSpc>
                <a:buFont typeface="Arial"/>
                <a:buChar char="•"/>
              </a:pPr>
              <a:r>
                <a:rPr lang="en-US" sz="1500">
                  <a:solidFill>
                    <a:srgbClr val="FFFFFF"/>
                  </a:solidFill>
                  <a:latin typeface="Open Sans"/>
                  <a:ea typeface="Open Sans"/>
                  <a:cs typeface="Open Sans"/>
                  <a:sym typeface="Open Sans"/>
                </a:rPr>
                <a:t>Drugs and medical supplies​</a:t>
              </a:r>
              <a:endParaRPr lang="en-US" sz="1500">
                <a:solidFill>
                  <a:srgbClr val="FFFFFF"/>
                </a:solidFill>
                <a:latin typeface="Open Sans"/>
                <a:ea typeface="Open Sans"/>
                <a:cs typeface="Open Sans"/>
              </a:endParaRPr>
            </a:p>
            <a:p>
              <a:pPr marL="323850" lvl="1" indent="-161925">
                <a:lnSpc>
                  <a:spcPts val="2100"/>
                </a:lnSpc>
                <a:buFont typeface="Arial"/>
                <a:buChar char="•"/>
              </a:pPr>
              <a:r>
                <a:rPr lang="en-US" sz="1500">
                  <a:solidFill>
                    <a:srgbClr val="FFFFFF"/>
                  </a:solidFill>
                  <a:latin typeface="Open Sans"/>
                  <a:ea typeface="Open Sans"/>
                  <a:cs typeface="Open Sans"/>
                  <a:sym typeface="Open Sans"/>
                </a:rPr>
                <a:t>Vaccinations (TD)​</a:t>
              </a:r>
              <a:endParaRPr lang="en-US" sz="1500">
                <a:solidFill>
                  <a:srgbClr val="FFFFFF"/>
                </a:solidFill>
                <a:latin typeface="Open Sans"/>
                <a:ea typeface="Open Sans"/>
                <a:cs typeface="Open Sans"/>
              </a:endParaRPr>
            </a:p>
            <a:p>
              <a:pPr marL="323850" lvl="1" indent="-161925">
                <a:lnSpc>
                  <a:spcPts val="2100"/>
                </a:lnSpc>
                <a:buFont typeface="Arial"/>
                <a:buChar char="•"/>
              </a:pPr>
              <a:r>
                <a:rPr lang="en-US" sz="1500">
                  <a:solidFill>
                    <a:srgbClr val="FFFFFF"/>
                  </a:solidFill>
                  <a:latin typeface="Open Sans"/>
                  <a:ea typeface="Open Sans"/>
                  <a:cs typeface="Open Sans"/>
                  <a:sym typeface="Open Sans"/>
                </a:rPr>
                <a:t>Enrollment in HIP​</a:t>
              </a:r>
              <a:endParaRPr lang="en-US" sz="1500">
                <a:solidFill>
                  <a:srgbClr val="FFFFFF"/>
                </a:solidFill>
                <a:latin typeface="Open Sans"/>
                <a:ea typeface="Open Sans"/>
                <a:cs typeface="Open Sans"/>
              </a:endParaRPr>
            </a:p>
            <a:p>
              <a:pPr marL="323850" lvl="1" indent="-161925">
                <a:lnSpc>
                  <a:spcPts val="2100"/>
                </a:lnSpc>
                <a:buFont typeface="Arial"/>
                <a:buChar char="•"/>
              </a:pPr>
              <a:r>
                <a:rPr lang="en-US" sz="1500">
                  <a:solidFill>
                    <a:srgbClr val="FFFFFF"/>
                  </a:solidFill>
                  <a:latin typeface="Open Sans"/>
                  <a:ea typeface="Open Sans"/>
                  <a:cs typeface="Open Sans"/>
                  <a:sym typeface="Open Sans"/>
                </a:rPr>
                <a:t>Networking and formalization initiatives​</a:t>
              </a:r>
              <a:endParaRPr lang="en-US" sz="1500">
                <a:solidFill>
                  <a:srgbClr val="FFFFFF"/>
                </a:solidFill>
                <a:latin typeface="Open Sans"/>
                <a:ea typeface="Open Sans"/>
                <a:cs typeface="Open Sans"/>
              </a:endParaRPr>
            </a:p>
            <a:p>
              <a:pPr marL="323850" lvl="1" indent="-161925">
                <a:lnSpc>
                  <a:spcPts val="2100"/>
                </a:lnSpc>
                <a:buFont typeface="Arial"/>
                <a:buChar char="•"/>
              </a:pPr>
              <a:r>
                <a:rPr lang="en-US" sz="1500">
                  <a:solidFill>
                    <a:srgbClr val="FFFFFF"/>
                  </a:solidFill>
                  <a:latin typeface="Open Sans"/>
                  <a:ea typeface="Open Sans"/>
                  <a:cs typeface="Open Sans"/>
                  <a:sym typeface="Open Sans"/>
                </a:rPr>
                <a:t>Policy advocacy</a:t>
              </a:r>
              <a:endParaRPr lang="en-US" sz="1500">
                <a:solidFill>
                  <a:srgbClr val="FFFFFF"/>
                </a:solidFill>
                <a:latin typeface="Open Sans"/>
                <a:ea typeface="Open Sans"/>
                <a:cs typeface="Open Sans"/>
              </a:endParaRPr>
            </a:p>
          </p:txBody>
        </p:sp>
      </p:grpSp>
      <p:grpSp>
        <p:nvGrpSpPr>
          <p:cNvPr id="15" name="Group 15"/>
          <p:cNvGrpSpPr/>
          <p:nvPr/>
        </p:nvGrpSpPr>
        <p:grpSpPr>
          <a:xfrm>
            <a:off x="4684091" y="279391"/>
            <a:ext cx="3462280" cy="2719519"/>
            <a:chOff x="0" y="-28575"/>
            <a:chExt cx="1186229" cy="729050"/>
          </a:xfrm>
        </p:grpSpPr>
        <p:sp>
          <p:nvSpPr>
            <p:cNvPr id="16" name="Freeform 16"/>
            <p:cNvSpPr/>
            <p:nvPr/>
          </p:nvSpPr>
          <p:spPr>
            <a:xfrm>
              <a:off x="0" y="0"/>
              <a:ext cx="1186229" cy="700475"/>
            </a:xfrm>
            <a:custGeom>
              <a:avLst/>
              <a:gdLst/>
              <a:ahLst/>
              <a:cxnLst/>
              <a:rect l="l" t="t" r="r" b="b"/>
              <a:pathLst>
                <a:path w="1186229" h="700475">
                  <a:moveTo>
                    <a:pt x="0" y="0"/>
                  </a:moveTo>
                  <a:lnTo>
                    <a:pt x="1186229" y="0"/>
                  </a:lnTo>
                  <a:lnTo>
                    <a:pt x="1186229" y="700475"/>
                  </a:lnTo>
                  <a:lnTo>
                    <a:pt x="0" y="700475"/>
                  </a:lnTo>
                  <a:close/>
                </a:path>
              </a:pathLst>
            </a:custGeom>
            <a:solidFill>
              <a:srgbClr val="1D194F"/>
            </a:solidFill>
          </p:spPr>
          <p:txBody>
            <a:bodyPr/>
            <a:lstStyle/>
            <a:p>
              <a:endParaRPr lang="en-GB"/>
            </a:p>
          </p:txBody>
        </p:sp>
        <p:sp>
          <p:nvSpPr>
            <p:cNvPr id="17" name="TextBox 17"/>
            <p:cNvSpPr txBox="1"/>
            <p:nvPr/>
          </p:nvSpPr>
          <p:spPr>
            <a:xfrm>
              <a:off x="0" y="-28575"/>
              <a:ext cx="1186229" cy="729050"/>
            </a:xfrm>
            <a:prstGeom prst="rect">
              <a:avLst/>
            </a:prstGeom>
          </p:spPr>
          <p:txBody>
            <a:bodyPr lIns="39051" tIns="39051" rIns="39051" bIns="39051" rtlCol="0" anchor="ctr"/>
            <a:lstStyle/>
            <a:p>
              <a:pPr marL="161925" lvl="1" algn="ctr">
                <a:lnSpc>
                  <a:spcPts val="2100"/>
                </a:lnSpc>
              </a:pPr>
              <a:r>
                <a:rPr lang="en-US" sz="1600" b="1">
                  <a:solidFill>
                    <a:srgbClr val="FFFFFF"/>
                  </a:solidFill>
                  <a:latin typeface="Open Sans"/>
                  <a:ea typeface="Open Sans"/>
                  <a:cs typeface="Open Sans"/>
                  <a:sym typeface="Open Sans"/>
                </a:rPr>
                <a:t>Health System Characteristics​</a:t>
              </a:r>
            </a:p>
            <a:p>
              <a:pPr marL="323850" lvl="1" indent="-161925" algn="ctr">
                <a:lnSpc>
                  <a:spcPts val="2100"/>
                </a:lnSpc>
                <a:buFont typeface="Arial"/>
                <a:buChar char="•"/>
              </a:pPr>
              <a:r>
                <a:rPr lang="en-US" sz="1500">
                  <a:solidFill>
                    <a:srgbClr val="FFFFFF"/>
                  </a:solidFill>
                  <a:latin typeface="Open Sans"/>
                  <a:ea typeface="Open Sans"/>
                  <a:cs typeface="Open Sans"/>
                  <a:sym typeface="Open Sans"/>
                </a:rPr>
                <a:t>Local health policies​</a:t>
              </a:r>
            </a:p>
            <a:p>
              <a:pPr marL="323850" lvl="1" indent="-161925" algn="ctr">
                <a:lnSpc>
                  <a:spcPts val="2100"/>
                </a:lnSpc>
                <a:buFont typeface="Arial"/>
                <a:buChar char="•"/>
              </a:pPr>
              <a:r>
                <a:rPr lang="en-US" sz="1500">
                  <a:solidFill>
                    <a:srgbClr val="FFFFFF"/>
                  </a:solidFill>
                  <a:latin typeface="Open Sans"/>
                  <a:ea typeface="Open Sans"/>
                  <a:cs typeface="Open Sans"/>
                  <a:sym typeface="Open Sans"/>
                </a:rPr>
                <a:t>Governance and Accountability​</a:t>
              </a:r>
            </a:p>
            <a:p>
              <a:pPr marL="323850" lvl="1" indent="-161925" algn="ctr">
                <a:lnSpc>
                  <a:spcPts val="2100"/>
                </a:lnSpc>
                <a:buFont typeface="Arial"/>
                <a:buChar char="•"/>
              </a:pPr>
              <a:r>
                <a:rPr lang="en-US" sz="1500">
                  <a:solidFill>
                    <a:srgbClr val="FFFFFF"/>
                  </a:solidFill>
                  <a:latin typeface="Open Sans"/>
                  <a:ea typeface="Open Sans"/>
                  <a:cs typeface="Open Sans"/>
                  <a:sym typeface="Open Sans"/>
                </a:rPr>
                <a:t>OHS reporting System​</a:t>
              </a:r>
            </a:p>
            <a:p>
              <a:pPr marL="323850" lvl="1" indent="-161925" algn="ctr">
                <a:lnSpc>
                  <a:spcPts val="2100"/>
                </a:lnSpc>
                <a:buFont typeface="Arial"/>
                <a:buChar char="•"/>
              </a:pPr>
              <a:r>
                <a:rPr lang="en-US" sz="1500">
                  <a:solidFill>
                    <a:srgbClr val="FFFFFF"/>
                  </a:solidFill>
                  <a:latin typeface="Open Sans"/>
                  <a:ea typeface="Open Sans"/>
                  <a:cs typeface="Open Sans"/>
                  <a:sym typeface="Open Sans"/>
                </a:rPr>
                <a:t>Budgeting for OHS programs​</a:t>
              </a:r>
            </a:p>
            <a:p>
              <a:pPr marL="323850" lvl="1" indent="-161925" algn="ctr">
                <a:lnSpc>
                  <a:spcPts val="2100"/>
                </a:lnSpc>
                <a:buFont typeface="Arial"/>
                <a:buChar char="•"/>
              </a:pPr>
              <a:r>
                <a:rPr lang="en-US" sz="1500">
                  <a:solidFill>
                    <a:srgbClr val="FFFFFF"/>
                  </a:solidFill>
                  <a:latin typeface="Open Sans"/>
                  <a:ea typeface="Open Sans"/>
                  <a:cs typeface="Open Sans"/>
                  <a:sym typeface="Open Sans"/>
                </a:rPr>
                <a:t>Community Engagement​</a:t>
              </a:r>
            </a:p>
          </p:txBody>
        </p:sp>
      </p:grpSp>
      <p:sp>
        <p:nvSpPr>
          <p:cNvPr id="18" name="Freeform 18"/>
          <p:cNvSpPr/>
          <p:nvPr/>
        </p:nvSpPr>
        <p:spPr>
          <a:xfrm rot="19466487">
            <a:off x="3714083" y="1825686"/>
            <a:ext cx="1061604" cy="308473"/>
          </a:xfrm>
          <a:custGeom>
            <a:avLst/>
            <a:gdLst/>
            <a:ahLst/>
            <a:cxnLst/>
            <a:rect l="l" t="t" r="r" b="b"/>
            <a:pathLst>
              <a:path w="2217707" h="271669">
                <a:moveTo>
                  <a:pt x="0" y="0"/>
                </a:moveTo>
                <a:lnTo>
                  <a:pt x="2217707" y="0"/>
                </a:lnTo>
                <a:lnTo>
                  <a:pt x="2217707" y="271669"/>
                </a:lnTo>
                <a:lnTo>
                  <a:pt x="0" y="271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9" name="Group 19"/>
          <p:cNvGrpSpPr/>
          <p:nvPr/>
        </p:nvGrpSpPr>
        <p:grpSpPr>
          <a:xfrm>
            <a:off x="14262966" y="2998910"/>
            <a:ext cx="3369623" cy="2980768"/>
            <a:chOff x="0" y="-2222102"/>
            <a:chExt cx="4492831" cy="9349017"/>
          </a:xfrm>
        </p:grpSpPr>
        <p:grpSp>
          <p:nvGrpSpPr>
            <p:cNvPr id="20" name="Group 20"/>
            <p:cNvGrpSpPr/>
            <p:nvPr/>
          </p:nvGrpSpPr>
          <p:grpSpPr>
            <a:xfrm>
              <a:off x="0" y="-2222102"/>
              <a:ext cx="4492831" cy="9349017"/>
              <a:chOff x="0" y="-438934"/>
              <a:chExt cx="887473" cy="1846720"/>
            </a:xfrm>
          </p:grpSpPr>
          <p:sp>
            <p:nvSpPr>
              <p:cNvPr id="21" name="Freeform 21"/>
              <p:cNvSpPr/>
              <p:nvPr/>
            </p:nvSpPr>
            <p:spPr>
              <a:xfrm>
                <a:off x="0" y="-438934"/>
                <a:ext cx="887473" cy="1814889"/>
              </a:xfrm>
              <a:custGeom>
                <a:avLst/>
                <a:gdLst/>
                <a:ahLst/>
                <a:cxnLst/>
                <a:rect l="l" t="t" r="r" b="b"/>
                <a:pathLst>
                  <a:path w="887473" h="1407786">
                    <a:moveTo>
                      <a:pt x="0" y="0"/>
                    </a:moveTo>
                    <a:lnTo>
                      <a:pt x="887473" y="0"/>
                    </a:lnTo>
                    <a:lnTo>
                      <a:pt x="887473" y="1407786"/>
                    </a:lnTo>
                    <a:lnTo>
                      <a:pt x="0" y="1407786"/>
                    </a:lnTo>
                    <a:close/>
                  </a:path>
                </a:pathLst>
              </a:custGeom>
              <a:solidFill>
                <a:srgbClr val="E9511C"/>
              </a:solidFill>
            </p:spPr>
            <p:txBody>
              <a:bodyPr/>
              <a:lstStyle/>
              <a:p>
                <a:endParaRPr lang="en-GB"/>
              </a:p>
            </p:txBody>
          </p:sp>
          <p:sp>
            <p:nvSpPr>
              <p:cNvPr id="22" name="TextBox 22"/>
              <p:cNvSpPr txBox="1"/>
              <p:nvPr/>
            </p:nvSpPr>
            <p:spPr>
              <a:xfrm>
                <a:off x="0" y="-47625"/>
                <a:ext cx="887473" cy="1455411"/>
              </a:xfrm>
              <a:prstGeom prst="rect">
                <a:avLst/>
              </a:prstGeom>
            </p:spPr>
            <p:txBody>
              <a:bodyPr lIns="50800" tIns="50800" rIns="50800" bIns="50800" rtlCol="0" anchor="ctr"/>
              <a:lstStyle/>
              <a:p>
                <a:pPr algn="ctr">
                  <a:lnSpc>
                    <a:spcPts val="3012"/>
                  </a:lnSpc>
                </a:pPr>
                <a:endParaRPr/>
              </a:p>
            </p:txBody>
          </p:sp>
        </p:grpSp>
        <p:sp>
          <p:nvSpPr>
            <p:cNvPr id="23" name="TextBox 23"/>
            <p:cNvSpPr txBox="1"/>
            <p:nvPr/>
          </p:nvSpPr>
          <p:spPr>
            <a:xfrm>
              <a:off x="179603" y="-2042243"/>
              <a:ext cx="4212354" cy="6872307"/>
            </a:xfrm>
            <a:prstGeom prst="rect">
              <a:avLst/>
            </a:prstGeom>
          </p:spPr>
          <p:txBody>
            <a:bodyPr lIns="0" tIns="0" rIns="0" bIns="0" rtlCol="0" anchor="t">
              <a:spAutoFit/>
            </a:bodyPr>
            <a:lstStyle/>
            <a:p>
              <a:pPr marL="0" lvl="0" indent="0" algn="ctr">
                <a:lnSpc>
                  <a:spcPts val="5783"/>
                </a:lnSpc>
              </a:pPr>
              <a:endParaRPr lang="en-US" sz="4400">
                <a:solidFill>
                  <a:srgbClr val="FEFEFE"/>
                </a:solidFill>
                <a:latin typeface="Open Sans"/>
                <a:ea typeface="Open Sans"/>
                <a:cs typeface="Open Sans"/>
                <a:sym typeface="Open Sans"/>
              </a:endParaRPr>
            </a:p>
            <a:p>
              <a:pPr marL="0" lvl="0" indent="0" algn="ctr">
                <a:lnSpc>
                  <a:spcPts val="5783"/>
                </a:lnSpc>
              </a:pPr>
              <a:r>
                <a:rPr lang="en-US" sz="4400">
                  <a:solidFill>
                    <a:srgbClr val="FEFEFE"/>
                  </a:solidFill>
                  <a:latin typeface="Open Sans"/>
                  <a:ea typeface="Open Sans"/>
                  <a:cs typeface="Open Sans"/>
                  <a:sym typeface="Open Sans"/>
                </a:rPr>
                <a:t>Integration</a:t>
              </a:r>
            </a:p>
            <a:p>
              <a:pPr marL="0" lvl="0" indent="0" algn="ctr">
                <a:lnSpc>
                  <a:spcPts val="5783"/>
                </a:lnSpc>
              </a:pPr>
              <a:r>
                <a:rPr lang="en-US" sz="4400">
                  <a:solidFill>
                    <a:srgbClr val="FEFEFE"/>
                  </a:solidFill>
                  <a:latin typeface="Open Sans"/>
                  <a:ea typeface="Open Sans"/>
                  <a:cs typeface="Open Sans"/>
                  <a:sym typeface="Open Sans"/>
                </a:rPr>
                <a:t>Framework</a:t>
              </a:r>
            </a:p>
          </p:txBody>
        </p:sp>
      </p:grpSp>
      <p:sp>
        <p:nvSpPr>
          <p:cNvPr id="25" name="Freeform 25"/>
          <p:cNvSpPr/>
          <p:nvPr/>
        </p:nvSpPr>
        <p:spPr>
          <a:xfrm rot="13227844">
            <a:off x="8009953" y="1852515"/>
            <a:ext cx="978044" cy="307024"/>
          </a:xfrm>
          <a:custGeom>
            <a:avLst/>
            <a:gdLst/>
            <a:ahLst/>
            <a:cxnLst/>
            <a:rect l="l" t="t" r="r" b="b"/>
            <a:pathLst>
              <a:path w="1888983" h="231400">
                <a:moveTo>
                  <a:pt x="0" y="0"/>
                </a:moveTo>
                <a:lnTo>
                  <a:pt x="1888983" y="0"/>
                </a:lnTo>
                <a:lnTo>
                  <a:pt x="1888983" y="231400"/>
                </a:lnTo>
                <a:lnTo>
                  <a:pt x="0" y="231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Freeform 27"/>
          <p:cNvSpPr/>
          <p:nvPr/>
        </p:nvSpPr>
        <p:spPr>
          <a:xfrm rot="-10800000">
            <a:off x="4406561" y="3654526"/>
            <a:ext cx="4020749" cy="331421"/>
          </a:xfrm>
          <a:custGeom>
            <a:avLst/>
            <a:gdLst/>
            <a:ahLst/>
            <a:cxnLst/>
            <a:rect l="l" t="t" r="r" b="b"/>
            <a:pathLst>
              <a:path w="5202683" h="637329">
                <a:moveTo>
                  <a:pt x="0" y="0"/>
                </a:moveTo>
                <a:lnTo>
                  <a:pt x="5202683" y="0"/>
                </a:lnTo>
                <a:lnTo>
                  <a:pt x="5202683" y="637329"/>
                </a:lnTo>
                <a:lnTo>
                  <a:pt x="0" y="63732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lgDash"/>
            <a:miter/>
          </a:ln>
        </p:spPr>
        <p:txBody>
          <a:bodyPr/>
          <a:lstStyle/>
          <a:p>
            <a:endParaRPr lang="en-GB"/>
          </a:p>
        </p:txBody>
      </p:sp>
      <p:sp>
        <p:nvSpPr>
          <p:cNvPr id="28" name="Freeform 28"/>
          <p:cNvSpPr/>
          <p:nvPr/>
        </p:nvSpPr>
        <p:spPr>
          <a:xfrm rot="16200000">
            <a:off x="6366545" y="8015499"/>
            <a:ext cx="545312" cy="270964"/>
          </a:xfrm>
          <a:custGeom>
            <a:avLst/>
            <a:gdLst/>
            <a:ahLst/>
            <a:cxnLst/>
            <a:rect l="l" t="t" r="r" b="b"/>
            <a:pathLst>
              <a:path w="1605762" h="196706">
                <a:moveTo>
                  <a:pt x="0" y="0"/>
                </a:moveTo>
                <a:lnTo>
                  <a:pt x="1605762" y="0"/>
                </a:lnTo>
                <a:lnTo>
                  <a:pt x="1605762" y="196706"/>
                </a:lnTo>
                <a:lnTo>
                  <a:pt x="0" y="1967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3">
            <a:extLst>
              <a:ext uri="{FF2B5EF4-FFF2-40B4-BE49-F238E27FC236}">
                <a16:creationId xmlns:a16="http://schemas.microsoft.com/office/drawing/2014/main" id="{ACAC5F1F-C762-10E8-260A-0150D954DB93}"/>
              </a:ext>
            </a:extLst>
          </p:cNvPr>
          <p:cNvSpPr txBox="1"/>
          <p:nvPr/>
        </p:nvSpPr>
        <p:spPr>
          <a:xfrm>
            <a:off x="4692657" y="9514533"/>
            <a:ext cx="4557252" cy="369332"/>
          </a:xfrm>
          <a:prstGeom prst="rect">
            <a:avLst/>
          </a:prstGeom>
          <a:solidFill>
            <a:srgbClr val="CC3300"/>
          </a:solidFill>
        </p:spPr>
        <p:txBody>
          <a:bodyPr wrap="square" rtlCol="0">
            <a:spAutoFit/>
          </a:bodyPr>
          <a:lstStyle/>
          <a:p>
            <a:pPr algn="ctr"/>
            <a:r>
              <a:rPr lang="en-US" b="1">
                <a:solidFill>
                  <a:schemeClr val="bg1"/>
                </a:solidFill>
              </a:rPr>
              <a:t>Adapted from Atun R. et. al. 2010</a:t>
            </a:r>
            <a:endParaRPr lang="en-GB" b="1">
              <a:solidFill>
                <a:schemeClr val="bg1"/>
              </a:solidFill>
            </a:endParaRPr>
          </a:p>
        </p:txBody>
      </p:sp>
      <p:grpSp>
        <p:nvGrpSpPr>
          <p:cNvPr id="35" name="Group 9">
            <a:extLst>
              <a:ext uri="{FF2B5EF4-FFF2-40B4-BE49-F238E27FC236}">
                <a16:creationId xmlns:a16="http://schemas.microsoft.com/office/drawing/2014/main" id="{C7F290A3-6295-CD75-652E-0C6861A26BE7}"/>
              </a:ext>
            </a:extLst>
          </p:cNvPr>
          <p:cNvGrpSpPr/>
          <p:nvPr/>
        </p:nvGrpSpPr>
        <p:grpSpPr>
          <a:xfrm>
            <a:off x="8384720" y="2268859"/>
            <a:ext cx="3462280" cy="3213198"/>
            <a:chOff x="0" y="-28575"/>
            <a:chExt cx="1261106" cy="714771"/>
          </a:xfrm>
        </p:grpSpPr>
        <p:sp>
          <p:nvSpPr>
            <p:cNvPr id="36" name="Freeform 10">
              <a:extLst>
                <a:ext uri="{FF2B5EF4-FFF2-40B4-BE49-F238E27FC236}">
                  <a16:creationId xmlns:a16="http://schemas.microsoft.com/office/drawing/2014/main" id="{9BFB6A53-AFA4-EB99-3795-11B5D8374F0D}"/>
                </a:ext>
              </a:extLst>
            </p:cNvPr>
            <p:cNvSpPr/>
            <p:nvPr/>
          </p:nvSpPr>
          <p:spPr>
            <a:xfrm>
              <a:off x="0" y="0"/>
              <a:ext cx="1261106" cy="686196"/>
            </a:xfrm>
            <a:custGeom>
              <a:avLst/>
              <a:gdLst/>
              <a:ahLst/>
              <a:cxnLst/>
              <a:rect l="l" t="t" r="r" b="b"/>
              <a:pathLst>
                <a:path w="1261106" h="686196">
                  <a:moveTo>
                    <a:pt x="0" y="0"/>
                  </a:moveTo>
                  <a:lnTo>
                    <a:pt x="1261106" y="0"/>
                  </a:lnTo>
                  <a:lnTo>
                    <a:pt x="1261106" y="686196"/>
                  </a:lnTo>
                  <a:lnTo>
                    <a:pt x="0" y="686196"/>
                  </a:lnTo>
                  <a:close/>
                </a:path>
              </a:pathLst>
            </a:custGeom>
            <a:solidFill>
              <a:srgbClr val="1D194F"/>
            </a:solidFill>
          </p:spPr>
          <p:txBody>
            <a:bodyPr/>
            <a:lstStyle/>
            <a:p>
              <a:endParaRPr lang="en-GB"/>
            </a:p>
          </p:txBody>
        </p:sp>
        <p:sp>
          <p:nvSpPr>
            <p:cNvPr id="37" name="TextBox 11">
              <a:extLst>
                <a:ext uri="{FF2B5EF4-FFF2-40B4-BE49-F238E27FC236}">
                  <a16:creationId xmlns:a16="http://schemas.microsoft.com/office/drawing/2014/main" id="{6235B11E-7313-401B-0934-2052D35E967E}"/>
                </a:ext>
              </a:extLst>
            </p:cNvPr>
            <p:cNvSpPr txBox="1"/>
            <p:nvPr/>
          </p:nvSpPr>
          <p:spPr>
            <a:xfrm>
              <a:off x="0" y="-28575"/>
              <a:ext cx="1186230" cy="714771"/>
            </a:xfrm>
            <a:prstGeom prst="rect">
              <a:avLst/>
            </a:prstGeom>
          </p:spPr>
          <p:txBody>
            <a:bodyPr lIns="39051" tIns="39051" rIns="39051" bIns="39051" rtlCol="0" anchor="ctr"/>
            <a:lstStyle/>
            <a:p>
              <a:pPr marL="161925" lvl="1" algn="ctr">
                <a:lnSpc>
                  <a:spcPts val="2100"/>
                </a:lnSpc>
              </a:pPr>
              <a:r>
                <a:rPr lang="en-US" b="1">
                  <a:solidFill>
                    <a:srgbClr val="FFFFFF"/>
                  </a:solidFill>
                  <a:latin typeface="Open Sans"/>
                  <a:ea typeface="Open Sans"/>
                  <a:cs typeface="Open Sans"/>
                  <a:sym typeface="Open Sans"/>
                </a:rPr>
                <a:t>Adoption System</a:t>
              </a:r>
            </a:p>
            <a:p>
              <a:pPr marL="323850" lvl="1" indent="-161925" algn="l">
                <a:lnSpc>
                  <a:spcPts val="2100"/>
                </a:lnSpc>
                <a:buFont typeface="Arial"/>
                <a:buChar char="•"/>
              </a:pPr>
              <a:r>
                <a:rPr lang="en-US" sz="1500">
                  <a:solidFill>
                    <a:srgbClr val="FFFFFF"/>
                  </a:solidFill>
                  <a:latin typeface="Open Sans"/>
                  <a:ea typeface="Open Sans"/>
                  <a:cs typeface="Open Sans"/>
                  <a:sym typeface="Open Sans"/>
                </a:rPr>
                <a:t>Project Participants</a:t>
              </a:r>
            </a:p>
            <a:p>
              <a:pPr marL="323850" lvl="1" indent="-161925" algn="l">
                <a:lnSpc>
                  <a:spcPts val="2100"/>
                </a:lnSpc>
                <a:buFont typeface="Arial"/>
                <a:buChar char="•"/>
              </a:pPr>
              <a:r>
                <a:rPr lang="en-US" sz="1500">
                  <a:solidFill>
                    <a:srgbClr val="FFFFFF"/>
                  </a:solidFill>
                  <a:latin typeface="Open Sans"/>
                  <a:ea typeface="Open Sans"/>
                  <a:cs typeface="Open Sans"/>
                  <a:sym typeface="Open Sans"/>
                </a:rPr>
                <a:t>Health Workers​</a:t>
              </a:r>
            </a:p>
            <a:p>
              <a:pPr marL="323850" lvl="1" indent="-161925" algn="l">
                <a:lnSpc>
                  <a:spcPts val="2100"/>
                </a:lnSpc>
                <a:buFont typeface="Arial"/>
                <a:buChar char="•"/>
              </a:pPr>
              <a:r>
                <a:rPr lang="en-US" sz="1500">
                  <a:solidFill>
                    <a:srgbClr val="FFFFFF"/>
                  </a:solidFill>
                  <a:latin typeface="Open Sans"/>
                  <a:ea typeface="Open Sans"/>
                  <a:cs typeface="Open Sans"/>
                  <a:sym typeface="Open Sans"/>
                </a:rPr>
                <a:t>Public Health Professionals</a:t>
              </a:r>
            </a:p>
            <a:p>
              <a:pPr marL="323850" lvl="1" indent="-161925" algn="l">
                <a:lnSpc>
                  <a:spcPts val="2100"/>
                </a:lnSpc>
                <a:buFont typeface="Arial"/>
                <a:buChar char="•"/>
              </a:pPr>
              <a:r>
                <a:rPr lang="en-US" sz="1500">
                  <a:solidFill>
                    <a:srgbClr val="FFFFFF"/>
                  </a:solidFill>
                  <a:latin typeface="Open Sans"/>
                  <a:ea typeface="Open Sans"/>
                  <a:cs typeface="Open Sans"/>
                  <a:sym typeface="Open Sans"/>
                </a:rPr>
                <a:t>Policy makers​</a:t>
              </a:r>
            </a:p>
            <a:p>
              <a:pPr marL="323850" lvl="1" indent="-161925" algn="l">
                <a:lnSpc>
                  <a:spcPts val="2100"/>
                </a:lnSpc>
                <a:buFont typeface="Arial"/>
                <a:buChar char="•"/>
              </a:pPr>
              <a:r>
                <a:rPr lang="en-US" sz="1500">
                  <a:solidFill>
                    <a:srgbClr val="FFFFFF"/>
                  </a:solidFill>
                  <a:latin typeface="Open Sans"/>
                  <a:ea typeface="Open Sans"/>
                  <a:cs typeface="Open Sans"/>
                  <a:sym typeface="Open Sans"/>
                </a:rPr>
                <a:t>Stakeholders including community groups and CSOs​</a:t>
              </a:r>
            </a:p>
          </p:txBody>
        </p:sp>
      </p:grpSp>
      <p:sp>
        <p:nvSpPr>
          <p:cNvPr id="38" name="Freeform 18">
            <a:extLst>
              <a:ext uri="{FF2B5EF4-FFF2-40B4-BE49-F238E27FC236}">
                <a16:creationId xmlns:a16="http://schemas.microsoft.com/office/drawing/2014/main" id="{B04F3195-6FF0-211F-EBFB-8414E3669506}"/>
              </a:ext>
            </a:extLst>
          </p:cNvPr>
          <p:cNvSpPr/>
          <p:nvPr/>
        </p:nvSpPr>
        <p:spPr>
          <a:xfrm rot="2254889">
            <a:off x="2800151" y="5773782"/>
            <a:ext cx="1061604" cy="308473"/>
          </a:xfrm>
          <a:custGeom>
            <a:avLst/>
            <a:gdLst/>
            <a:ahLst/>
            <a:cxnLst/>
            <a:rect l="l" t="t" r="r" b="b"/>
            <a:pathLst>
              <a:path w="2217707" h="271669">
                <a:moveTo>
                  <a:pt x="0" y="0"/>
                </a:moveTo>
                <a:lnTo>
                  <a:pt x="2217707" y="0"/>
                </a:lnTo>
                <a:lnTo>
                  <a:pt x="2217707" y="271669"/>
                </a:lnTo>
                <a:lnTo>
                  <a:pt x="0" y="271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9" name="Freeform 18">
            <a:extLst>
              <a:ext uri="{FF2B5EF4-FFF2-40B4-BE49-F238E27FC236}">
                <a16:creationId xmlns:a16="http://schemas.microsoft.com/office/drawing/2014/main" id="{7A447BDC-B245-407B-F5A3-1E520877373C}"/>
              </a:ext>
            </a:extLst>
          </p:cNvPr>
          <p:cNvSpPr/>
          <p:nvPr/>
        </p:nvSpPr>
        <p:spPr>
          <a:xfrm rot="7978061">
            <a:off x="9492409" y="5703168"/>
            <a:ext cx="1061604" cy="308473"/>
          </a:xfrm>
          <a:custGeom>
            <a:avLst/>
            <a:gdLst/>
            <a:ahLst/>
            <a:cxnLst/>
            <a:rect l="l" t="t" r="r" b="b"/>
            <a:pathLst>
              <a:path w="2217707" h="271669">
                <a:moveTo>
                  <a:pt x="0" y="0"/>
                </a:moveTo>
                <a:lnTo>
                  <a:pt x="2217707" y="0"/>
                </a:lnTo>
                <a:lnTo>
                  <a:pt x="2217707" y="271669"/>
                </a:lnTo>
                <a:lnTo>
                  <a:pt x="0" y="271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69712" y="265112"/>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sp>
        <p:nvSpPr>
          <p:cNvPr id="8" name="TextBox 8"/>
          <p:cNvSpPr txBox="1"/>
          <p:nvPr/>
        </p:nvSpPr>
        <p:spPr>
          <a:xfrm>
            <a:off x="1369712" y="3386896"/>
            <a:ext cx="16240238" cy="967765"/>
          </a:xfrm>
          <a:prstGeom prst="rect">
            <a:avLst/>
          </a:prstGeom>
        </p:spPr>
        <p:txBody>
          <a:bodyPr lIns="0" tIns="0" rIns="0" bIns="0" rtlCol="0" anchor="t">
            <a:spAutoFit/>
          </a:bodyPr>
          <a:lstStyle/>
          <a:p>
            <a:pPr algn="l">
              <a:lnSpc>
                <a:spcPts val="3892"/>
              </a:lnSpc>
              <a:spcBef>
                <a:spcPct val="0"/>
              </a:spcBef>
            </a:pPr>
            <a:r>
              <a:rPr lang="en-US" sz="2750" dirty="0">
                <a:solidFill>
                  <a:srgbClr val="1D1A55"/>
                </a:solidFill>
                <a:latin typeface="Anton"/>
                <a:ea typeface="Anton"/>
                <a:cs typeface="Anton"/>
                <a:sym typeface="Anton"/>
              </a:rPr>
              <a:t>Due to the unavailability of OHS services within the existing health system, occupational health aspects are being overlooked, resulting in </a:t>
            </a:r>
            <a:r>
              <a:rPr lang="en-US" sz="2750" dirty="0">
                <a:solidFill>
                  <a:srgbClr val="002060"/>
                </a:solidFill>
                <a:latin typeface="Anton"/>
                <a:ea typeface="Anton"/>
                <a:cs typeface="Anton"/>
                <a:sym typeface="Anton"/>
              </a:rPr>
              <a:t>missed opportunities for early detection and prevention o</a:t>
            </a:r>
            <a:r>
              <a:rPr lang="en-US" sz="2750" dirty="0">
                <a:solidFill>
                  <a:srgbClr val="1D1A55"/>
                </a:solidFill>
                <a:latin typeface="Anton"/>
                <a:ea typeface="Anton"/>
                <a:cs typeface="Anton"/>
                <a:sym typeface="Anton"/>
              </a:rPr>
              <a:t>f occupational diseases. </a:t>
            </a:r>
          </a:p>
        </p:txBody>
      </p:sp>
      <p:sp>
        <p:nvSpPr>
          <p:cNvPr id="9" name="Freeform 9"/>
          <p:cNvSpPr/>
          <p:nvPr/>
        </p:nvSpPr>
        <p:spPr>
          <a:xfrm flipH="1">
            <a:off x="865708" y="3415359"/>
            <a:ext cx="355961" cy="368005"/>
          </a:xfrm>
          <a:custGeom>
            <a:avLst/>
            <a:gdLst/>
            <a:ahLst/>
            <a:cxnLst/>
            <a:rect l="l" t="t" r="r" b="b"/>
            <a:pathLst>
              <a:path w="355961" h="368005">
                <a:moveTo>
                  <a:pt x="355962" y="0"/>
                </a:moveTo>
                <a:lnTo>
                  <a:pt x="0" y="0"/>
                </a:lnTo>
                <a:lnTo>
                  <a:pt x="0" y="368005"/>
                </a:lnTo>
                <a:lnTo>
                  <a:pt x="355962" y="368005"/>
                </a:lnTo>
                <a:lnTo>
                  <a:pt x="35596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1369712" y="4742578"/>
            <a:ext cx="15862252" cy="467629"/>
          </a:xfrm>
          <a:prstGeom prst="rect">
            <a:avLst/>
          </a:prstGeom>
        </p:spPr>
        <p:txBody>
          <a:bodyPr lIns="0" tIns="0" rIns="0" bIns="0" rtlCol="0" anchor="t">
            <a:spAutoFit/>
          </a:bodyPr>
          <a:lstStyle/>
          <a:p>
            <a:pPr algn="l">
              <a:lnSpc>
                <a:spcPts val="3892"/>
              </a:lnSpc>
              <a:spcBef>
                <a:spcPct val="0"/>
              </a:spcBef>
            </a:pPr>
            <a:r>
              <a:rPr lang="en-US" sz="2750" dirty="0">
                <a:solidFill>
                  <a:srgbClr val="00B050"/>
                </a:solidFill>
                <a:latin typeface="Anton"/>
                <a:ea typeface="Anton"/>
                <a:cs typeface="Anton"/>
                <a:sym typeface="Anton"/>
              </a:rPr>
              <a:t>Standardization of guidelines, tools and policy reflection.</a:t>
            </a:r>
          </a:p>
        </p:txBody>
      </p:sp>
      <p:sp>
        <p:nvSpPr>
          <p:cNvPr id="11" name="Freeform 11"/>
          <p:cNvSpPr/>
          <p:nvPr/>
        </p:nvSpPr>
        <p:spPr>
          <a:xfrm flipH="1">
            <a:off x="873326" y="4755112"/>
            <a:ext cx="355961" cy="368005"/>
          </a:xfrm>
          <a:custGeom>
            <a:avLst/>
            <a:gdLst/>
            <a:ahLst/>
            <a:cxnLst/>
            <a:rect l="l" t="t" r="r" b="b"/>
            <a:pathLst>
              <a:path w="355961" h="368005">
                <a:moveTo>
                  <a:pt x="355962" y="0"/>
                </a:moveTo>
                <a:lnTo>
                  <a:pt x="0" y="0"/>
                </a:lnTo>
                <a:lnTo>
                  <a:pt x="0" y="368005"/>
                </a:lnTo>
                <a:lnTo>
                  <a:pt x="355962" y="368005"/>
                </a:lnTo>
                <a:lnTo>
                  <a:pt x="35596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1418496" y="1991492"/>
            <a:ext cx="15451008" cy="967765"/>
          </a:xfrm>
          <a:prstGeom prst="rect">
            <a:avLst/>
          </a:prstGeom>
        </p:spPr>
        <p:txBody>
          <a:bodyPr lIns="0" tIns="0" rIns="0" bIns="0" rtlCol="0" anchor="t">
            <a:spAutoFit/>
          </a:bodyPr>
          <a:lstStyle/>
          <a:p>
            <a:pPr algn="l">
              <a:lnSpc>
                <a:spcPts val="3892"/>
              </a:lnSpc>
              <a:spcBef>
                <a:spcPct val="0"/>
              </a:spcBef>
            </a:pPr>
            <a:r>
              <a:rPr lang="en-US" sz="2750" dirty="0">
                <a:solidFill>
                  <a:schemeClr val="accent2">
                    <a:lumMod val="75000"/>
                  </a:schemeClr>
                </a:solidFill>
                <a:latin typeface="Anton"/>
                <a:ea typeface="Anton"/>
                <a:cs typeface="Anton"/>
                <a:sym typeface="Anton"/>
              </a:rPr>
              <a:t>Many informal waste workers prioritize immediate income over safety, leading to poor adoption of OHS practices. </a:t>
            </a:r>
          </a:p>
        </p:txBody>
      </p:sp>
      <p:sp>
        <p:nvSpPr>
          <p:cNvPr id="15" name="Freeform 15"/>
          <p:cNvSpPr/>
          <p:nvPr/>
        </p:nvSpPr>
        <p:spPr>
          <a:xfrm flipH="1">
            <a:off x="865709" y="2032709"/>
            <a:ext cx="355961" cy="368005"/>
          </a:xfrm>
          <a:custGeom>
            <a:avLst/>
            <a:gdLst/>
            <a:ahLst/>
            <a:cxnLst/>
            <a:rect l="l" t="t" r="r" b="b"/>
            <a:pathLst>
              <a:path w="355961" h="368005">
                <a:moveTo>
                  <a:pt x="355962" y="0"/>
                </a:moveTo>
                <a:lnTo>
                  <a:pt x="0" y="0"/>
                </a:lnTo>
                <a:lnTo>
                  <a:pt x="0" y="368006"/>
                </a:lnTo>
                <a:lnTo>
                  <a:pt x="355962" y="368006"/>
                </a:lnTo>
                <a:lnTo>
                  <a:pt x="35596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6" name="Group 16"/>
          <p:cNvGrpSpPr/>
          <p:nvPr/>
        </p:nvGrpSpPr>
        <p:grpSpPr>
          <a:xfrm>
            <a:off x="878055" y="296909"/>
            <a:ext cx="6704699" cy="1271542"/>
            <a:chOff x="0" y="-241101"/>
            <a:chExt cx="8939599" cy="1695388"/>
          </a:xfrm>
        </p:grpSpPr>
        <p:grpSp>
          <p:nvGrpSpPr>
            <p:cNvPr id="17" name="Group 17"/>
            <p:cNvGrpSpPr/>
            <p:nvPr/>
          </p:nvGrpSpPr>
          <p:grpSpPr>
            <a:xfrm>
              <a:off x="0" y="-241101"/>
              <a:ext cx="8939599" cy="1695388"/>
              <a:chOff x="0" y="-47625"/>
              <a:chExt cx="1765847" cy="334892"/>
            </a:xfrm>
          </p:grpSpPr>
          <p:sp>
            <p:nvSpPr>
              <p:cNvPr id="18" name="Freeform 18"/>
              <p:cNvSpPr/>
              <p:nvPr/>
            </p:nvSpPr>
            <p:spPr>
              <a:xfrm>
                <a:off x="0" y="0"/>
                <a:ext cx="1765847" cy="287267"/>
              </a:xfrm>
              <a:custGeom>
                <a:avLst/>
                <a:gdLst/>
                <a:ahLst/>
                <a:cxnLst/>
                <a:rect l="l" t="t" r="r" b="b"/>
                <a:pathLst>
                  <a:path w="1765847" h="287267">
                    <a:moveTo>
                      <a:pt x="0" y="0"/>
                    </a:moveTo>
                    <a:lnTo>
                      <a:pt x="1765847" y="0"/>
                    </a:lnTo>
                    <a:lnTo>
                      <a:pt x="1765847" y="287267"/>
                    </a:lnTo>
                    <a:lnTo>
                      <a:pt x="0" y="287267"/>
                    </a:lnTo>
                    <a:close/>
                  </a:path>
                </a:pathLst>
              </a:custGeom>
              <a:solidFill>
                <a:srgbClr val="E9511C"/>
              </a:solidFill>
            </p:spPr>
            <p:txBody>
              <a:bodyPr/>
              <a:lstStyle/>
              <a:p>
                <a:endParaRPr lang="en-GB"/>
              </a:p>
            </p:txBody>
          </p:sp>
          <p:sp>
            <p:nvSpPr>
              <p:cNvPr id="19" name="TextBox 19"/>
              <p:cNvSpPr txBox="1"/>
              <p:nvPr/>
            </p:nvSpPr>
            <p:spPr>
              <a:xfrm>
                <a:off x="0" y="-47625"/>
                <a:ext cx="1765847" cy="334892"/>
              </a:xfrm>
              <a:prstGeom prst="rect">
                <a:avLst/>
              </a:prstGeom>
            </p:spPr>
            <p:txBody>
              <a:bodyPr lIns="50800" tIns="50800" rIns="50800" bIns="50800" rtlCol="0" anchor="ctr"/>
              <a:lstStyle/>
              <a:p>
                <a:pPr algn="ctr">
                  <a:lnSpc>
                    <a:spcPts val="3012"/>
                  </a:lnSpc>
                </a:pPr>
                <a:endParaRPr/>
              </a:p>
            </p:txBody>
          </p:sp>
        </p:grpSp>
        <p:sp>
          <p:nvSpPr>
            <p:cNvPr id="20" name="TextBox 20"/>
            <p:cNvSpPr txBox="1"/>
            <p:nvPr/>
          </p:nvSpPr>
          <p:spPr>
            <a:xfrm>
              <a:off x="200860" y="238839"/>
              <a:ext cx="8381519" cy="1164579"/>
            </a:xfrm>
            <a:prstGeom prst="rect">
              <a:avLst/>
            </a:prstGeom>
          </p:spPr>
          <p:txBody>
            <a:bodyPr lIns="0" tIns="0" rIns="0" bIns="0" rtlCol="0" anchor="t">
              <a:spAutoFit/>
            </a:bodyPr>
            <a:lstStyle/>
            <a:p>
              <a:pPr marL="0" lvl="0" indent="0" algn="l">
                <a:lnSpc>
                  <a:spcPts val="6993"/>
                </a:lnSpc>
              </a:pPr>
              <a:r>
                <a:rPr lang="en-US" sz="5750" dirty="0">
                  <a:solidFill>
                    <a:srgbClr val="FEFEFE"/>
                  </a:solidFill>
                  <a:latin typeface="Anton"/>
                  <a:ea typeface="Anton"/>
                  <a:cs typeface="Anton"/>
                  <a:sym typeface="Anton"/>
                </a:rPr>
                <a:t>Challenges</a:t>
              </a:r>
            </a:p>
          </p:txBody>
        </p:sp>
      </p:grpSp>
      <p:grpSp>
        <p:nvGrpSpPr>
          <p:cNvPr id="21" name="Group 3">
            <a:extLst>
              <a:ext uri="{FF2B5EF4-FFF2-40B4-BE49-F238E27FC236}">
                <a16:creationId xmlns:a16="http://schemas.microsoft.com/office/drawing/2014/main" id="{55EB7DD2-11CC-F93A-E36E-A75984564F95}"/>
              </a:ext>
            </a:extLst>
          </p:cNvPr>
          <p:cNvGrpSpPr/>
          <p:nvPr/>
        </p:nvGrpSpPr>
        <p:grpSpPr>
          <a:xfrm>
            <a:off x="-1" y="9596668"/>
            <a:ext cx="18288001" cy="690332"/>
            <a:chOff x="0" y="0"/>
            <a:chExt cx="4971896" cy="248871"/>
          </a:xfrm>
        </p:grpSpPr>
        <p:sp>
          <p:nvSpPr>
            <p:cNvPr id="22" name="Freeform 4">
              <a:extLst>
                <a:ext uri="{FF2B5EF4-FFF2-40B4-BE49-F238E27FC236}">
                  <a16:creationId xmlns:a16="http://schemas.microsoft.com/office/drawing/2014/main" id="{E132FB67-4922-593A-4C8A-490DEE45987B}"/>
                </a:ext>
              </a:extLst>
            </p:cNvPr>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23" name="TextBox 5">
              <a:extLst>
                <a:ext uri="{FF2B5EF4-FFF2-40B4-BE49-F238E27FC236}">
                  <a16:creationId xmlns:a16="http://schemas.microsoft.com/office/drawing/2014/main" id="{3AF1ED2A-3CF4-96D5-906D-968F73D21FAA}"/>
                </a:ext>
              </a:extLst>
            </p:cNvPr>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sp>
        <p:nvSpPr>
          <p:cNvPr id="3" name="TextBox 10">
            <a:extLst>
              <a:ext uri="{FF2B5EF4-FFF2-40B4-BE49-F238E27FC236}">
                <a16:creationId xmlns:a16="http://schemas.microsoft.com/office/drawing/2014/main" id="{E18FBF58-7D91-8A14-7F3C-9B1C430428EB}"/>
              </a:ext>
            </a:extLst>
          </p:cNvPr>
          <p:cNvSpPr txBox="1"/>
          <p:nvPr/>
        </p:nvSpPr>
        <p:spPr>
          <a:xfrm>
            <a:off x="1369712" y="6248024"/>
            <a:ext cx="15862252" cy="467629"/>
          </a:xfrm>
          <a:prstGeom prst="rect">
            <a:avLst/>
          </a:prstGeom>
        </p:spPr>
        <p:txBody>
          <a:bodyPr lIns="0" tIns="0" rIns="0" bIns="0" rtlCol="0" anchor="t">
            <a:spAutoFit/>
          </a:bodyPr>
          <a:lstStyle/>
          <a:p>
            <a:pPr algn="l">
              <a:lnSpc>
                <a:spcPts val="3892"/>
              </a:lnSpc>
              <a:spcBef>
                <a:spcPct val="0"/>
              </a:spcBef>
            </a:pPr>
            <a:r>
              <a:rPr lang="en-US" sz="2750" dirty="0">
                <a:solidFill>
                  <a:srgbClr val="00B050"/>
                </a:solidFill>
                <a:latin typeface="Anton"/>
                <a:ea typeface="Anton"/>
                <a:cs typeface="Anton"/>
                <a:sym typeface="Anton"/>
              </a:rPr>
              <a:t>Limited Resources</a:t>
            </a:r>
          </a:p>
        </p:txBody>
      </p:sp>
      <p:sp>
        <p:nvSpPr>
          <p:cNvPr id="4" name="Freeform 11">
            <a:extLst>
              <a:ext uri="{FF2B5EF4-FFF2-40B4-BE49-F238E27FC236}">
                <a16:creationId xmlns:a16="http://schemas.microsoft.com/office/drawing/2014/main" id="{97E20F85-12C4-CA64-D0A1-1AB14B676C7B}"/>
              </a:ext>
            </a:extLst>
          </p:cNvPr>
          <p:cNvSpPr/>
          <p:nvPr/>
        </p:nvSpPr>
        <p:spPr>
          <a:xfrm flipH="1">
            <a:off x="877284" y="6274808"/>
            <a:ext cx="355961" cy="368005"/>
          </a:xfrm>
          <a:custGeom>
            <a:avLst/>
            <a:gdLst/>
            <a:ahLst/>
            <a:cxnLst/>
            <a:rect l="l" t="t" r="r" b="b"/>
            <a:pathLst>
              <a:path w="355961" h="368005">
                <a:moveTo>
                  <a:pt x="355962" y="0"/>
                </a:moveTo>
                <a:lnTo>
                  <a:pt x="0" y="0"/>
                </a:lnTo>
                <a:lnTo>
                  <a:pt x="0" y="368005"/>
                </a:lnTo>
                <a:lnTo>
                  <a:pt x="355962" y="368005"/>
                </a:lnTo>
                <a:lnTo>
                  <a:pt x="35596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10">
            <a:extLst>
              <a:ext uri="{FF2B5EF4-FFF2-40B4-BE49-F238E27FC236}">
                <a16:creationId xmlns:a16="http://schemas.microsoft.com/office/drawing/2014/main" id="{2D8035E4-DB27-027C-9EDD-491303C9C56F}"/>
              </a:ext>
            </a:extLst>
          </p:cNvPr>
          <p:cNvSpPr txBox="1"/>
          <p:nvPr/>
        </p:nvSpPr>
        <p:spPr>
          <a:xfrm>
            <a:off x="1369712" y="5506529"/>
            <a:ext cx="15862252" cy="467629"/>
          </a:xfrm>
          <a:prstGeom prst="rect">
            <a:avLst/>
          </a:prstGeom>
        </p:spPr>
        <p:txBody>
          <a:bodyPr lIns="0" tIns="0" rIns="0" bIns="0" rtlCol="0" anchor="t">
            <a:spAutoFit/>
          </a:bodyPr>
          <a:lstStyle/>
          <a:p>
            <a:pPr algn="l">
              <a:lnSpc>
                <a:spcPts val="3892"/>
              </a:lnSpc>
              <a:spcBef>
                <a:spcPct val="0"/>
              </a:spcBef>
            </a:pPr>
            <a:r>
              <a:rPr lang="en-US" sz="2750" dirty="0">
                <a:solidFill>
                  <a:srgbClr val="00B050"/>
                </a:solidFill>
                <a:latin typeface="Anton"/>
                <a:ea typeface="Anton"/>
                <a:cs typeface="Anton"/>
                <a:sym typeface="Anton"/>
              </a:rPr>
              <a:t>Institutional mechanism for technical support and backstopping to local government</a:t>
            </a:r>
          </a:p>
        </p:txBody>
      </p:sp>
      <p:sp>
        <p:nvSpPr>
          <p:cNvPr id="24" name="Freeform 11">
            <a:extLst>
              <a:ext uri="{FF2B5EF4-FFF2-40B4-BE49-F238E27FC236}">
                <a16:creationId xmlns:a16="http://schemas.microsoft.com/office/drawing/2014/main" id="{8E7560E3-D30E-F187-CC4F-A3075DDC30A2}"/>
              </a:ext>
            </a:extLst>
          </p:cNvPr>
          <p:cNvSpPr/>
          <p:nvPr/>
        </p:nvSpPr>
        <p:spPr>
          <a:xfrm flipH="1">
            <a:off x="873420" y="5514423"/>
            <a:ext cx="355961" cy="368005"/>
          </a:xfrm>
          <a:custGeom>
            <a:avLst/>
            <a:gdLst/>
            <a:ahLst/>
            <a:cxnLst/>
            <a:rect l="l" t="t" r="r" b="b"/>
            <a:pathLst>
              <a:path w="355961" h="368005">
                <a:moveTo>
                  <a:pt x="355962" y="0"/>
                </a:moveTo>
                <a:lnTo>
                  <a:pt x="0" y="0"/>
                </a:lnTo>
                <a:lnTo>
                  <a:pt x="0" y="368005"/>
                </a:lnTo>
                <a:lnTo>
                  <a:pt x="355962" y="368005"/>
                </a:lnTo>
                <a:lnTo>
                  <a:pt x="35596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69712" y="265112"/>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sp>
        <p:nvSpPr>
          <p:cNvPr id="6" name="Freeform 6"/>
          <p:cNvSpPr/>
          <p:nvPr/>
        </p:nvSpPr>
        <p:spPr>
          <a:xfrm flipH="1">
            <a:off x="1206680" y="3404790"/>
            <a:ext cx="355961" cy="368005"/>
          </a:xfrm>
          <a:custGeom>
            <a:avLst/>
            <a:gdLst/>
            <a:ahLst/>
            <a:cxnLst/>
            <a:rect l="l" t="t" r="r" b="b"/>
            <a:pathLst>
              <a:path w="355961" h="368005">
                <a:moveTo>
                  <a:pt x="355961" y="0"/>
                </a:moveTo>
                <a:lnTo>
                  <a:pt x="0" y="0"/>
                </a:lnTo>
                <a:lnTo>
                  <a:pt x="0" y="368005"/>
                </a:lnTo>
                <a:lnTo>
                  <a:pt x="355961" y="368005"/>
                </a:lnTo>
                <a:lnTo>
                  <a:pt x="3559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7" name="Group 7"/>
          <p:cNvGrpSpPr/>
          <p:nvPr/>
        </p:nvGrpSpPr>
        <p:grpSpPr>
          <a:xfrm>
            <a:off x="1249236" y="5112517"/>
            <a:ext cx="16173297" cy="968791"/>
            <a:chOff x="76404" y="-421241"/>
            <a:chExt cx="21564396" cy="1291721"/>
          </a:xfrm>
        </p:grpSpPr>
        <p:sp>
          <p:nvSpPr>
            <p:cNvPr id="8" name="TextBox 8"/>
            <p:cNvSpPr txBox="1"/>
            <p:nvPr/>
          </p:nvSpPr>
          <p:spPr>
            <a:xfrm>
              <a:off x="691991" y="-421241"/>
              <a:ext cx="20948809" cy="1291721"/>
            </a:xfrm>
            <a:prstGeom prst="rect">
              <a:avLst/>
            </a:prstGeom>
          </p:spPr>
          <p:txBody>
            <a:bodyPr lIns="0" tIns="0" rIns="0" bIns="0" rtlCol="0" anchor="t">
              <a:spAutoFit/>
            </a:bodyPr>
            <a:lstStyle/>
            <a:p>
              <a:pPr>
                <a:lnSpc>
                  <a:spcPts val="3892"/>
                </a:lnSpc>
                <a:spcBef>
                  <a:spcPct val="0"/>
                </a:spcBef>
              </a:pPr>
              <a:r>
                <a:rPr lang="en-US" sz="2400" dirty="0">
                  <a:solidFill>
                    <a:srgbClr val="1D1A55"/>
                  </a:solidFill>
                  <a:latin typeface="Anton"/>
                  <a:ea typeface="Anton"/>
                  <a:cs typeface="Anton"/>
                  <a:sym typeface="Anton"/>
                </a:rPr>
                <a:t>Collaboration among government authorities, employers, trade unions, workers, and stakeholders to ensure a coordinated and multi-faceted approach to OHS  e.g. Formalization Initiatives, 4P Model [Public-Private and People’s Partnership-4P Model].</a:t>
              </a:r>
            </a:p>
          </p:txBody>
        </p:sp>
        <p:sp>
          <p:nvSpPr>
            <p:cNvPr id="9" name="Freeform 9"/>
            <p:cNvSpPr/>
            <p:nvPr/>
          </p:nvSpPr>
          <p:spPr>
            <a:xfrm flipH="1">
              <a:off x="76404" y="-383085"/>
              <a:ext cx="474615" cy="490673"/>
            </a:xfrm>
            <a:custGeom>
              <a:avLst/>
              <a:gdLst/>
              <a:ahLst/>
              <a:cxnLst/>
              <a:rect l="l" t="t" r="r" b="b"/>
              <a:pathLst>
                <a:path w="474615" h="490673">
                  <a:moveTo>
                    <a:pt x="474615" y="0"/>
                  </a:moveTo>
                  <a:lnTo>
                    <a:pt x="0" y="0"/>
                  </a:lnTo>
                  <a:lnTo>
                    <a:pt x="0" y="490674"/>
                  </a:lnTo>
                  <a:lnTo>
                    <a:pt x="474615" y="490674"/>
                  </a:lnTo>
                  <a:lnTo>
                    <a:pt x="474615"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10" name="Group 10"/>
          <p:cNvGrpSpPr/>
          <p:nvPr/>
        </p:nvGrpSpPr>
        <p:grpSpPr>
          <a:xfrm>
            <a:off x="1236176" y="6317920"/>
            <a:ext cx="16201105" cy="955967"/>
            <a:chOff x="39327" y="-47625"/>
            <a:chExt cx="21601473" cy="1274622"/>
          </a:xfrm>
        </p:grpSpPr>
        <p:sp>
          <p:nvSpPr>
            <p:cNvPr id="11" name="TextBox 11"/>
            <p:cNvSpPr txBox="1"/>
            <p:nvPr/>
          </p:nvSpPr>
          <p:spPr>
            <a:xfrm>
              <a:off x="691991" y="-47625"/>
              <a:ext cx="20948809" cy="1274622"/>
            </a:xfrm>
            <a:prstGeom prst="rect">
              <a:avLst/>
            </a:prstGeom>
          </p:spPr>
          <p:txBody>
            <a:bodyPr lIns="0" tIns="0" rIns="0" bIns="0" rtlCol="0" anchor="t">
              <a:spAutoFit/>
            </a:bodyPr>
            <a:lstStyle/>
            <a:p>
              <a:pPr algn="l">
                <a:lnSpc>
                  <a:spcPts val="3892"/>
                </a:lnSpc>
                <a:spcBef>
                  <a:spcPct val="0"/>
                </a:spcBef>
              </a:pPr>
              <a:r>
                <a:rPr lang="en-US" sz="2400" dirty="0">
                  <a:solidFill>
                    <a:srgbClr val="1D1A55"/>
                  </a:solidFill>
                  <a:latin typeface="Anton"/>
                  <a:ea typeface="Anton"/>
                  <a:cs typeface="Anton"/>
                  <a:sym typeface="Anton"/>
                </a:rPr>
                <a:t>Co-build mechanisms such that local governments can implement OHS integrated health services for the public including the informal sector workers.</a:t>
              </a:r>
            </a:p>
          </p:txBody>
        </p:sp>
        <p:sp>
          <p:nvSpPr>
            <p:cNvPr id="12" name="Freeform 12"/>
            <p:cNvSpPr/>
            <p:nvPr/>
          </p:nvSpPr>
          <p:spPr>
            <a:xfrm flipH="1">
              <a:off x="39327" y="-8297"/>
              <a:ext cx="474615" cy="490673"/>
            </a:xfrm>
            <a:custGeom>
              <a:avLst/>
              <a:gdLst/>
              <a:ahLst/>
              <a:cxnLst/>
              <a:rect l="l" t="t" r="r" b="b"/>
              <a:pathLst>
                <a:path w="474615" h="490673">
                  <a:moveTo>
                    <a:pt x="474615" y="0"/>
                  </a:moveTo>
                  <a:lnTo>
                    <a:pt x="0" y="0"/>
                  </a:lnTo>
                  <a:lnTo>
                    <a:pt x="0" y="490674"/>
                  </a:lnTo>
                  <a:lnTo>
                    <a:pt x="474615" y="490674"/>
                  </a:lnTo>
                  <a:lnTo>
                    <a:pt x="474615"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GB" dirty="0"/>
            </a:p>
          </p:txBody>
        </p:sp>
      </p:grpSp>
      <p:grpSp>
        <p:nvGrpSpPr>
          <p:cNvPr id="16" name="Group 16"/>
          <p:cNvGrpSpPr/>
          <p:nvPr/>
        </p:nvGrpSpPr>
        <p:grpSpPr>
          <a:xfrm>
            <a:off x="1250925" y="8323485"/>
            <a:ext cx="16201104" cy="467629"/>
            <a:chOff x="39328" y="-67289"/>
            <a:chExt cx="21601472" cy="623505"/>
          </a:xfrm>
        </p:grpSpPr>
        <p:sp>
          <p:nvSpPr>
            <p:cNvPr id="17" name="TextBox 17"/>
            <p:cNvSpPr txBox="1"/>
            <p:nvPr/>
          </p:nvSpPr>
          <p:spPr>
            <a:xfrm>
              <a:off x="691991" y="-67289"/>
              <a:ext cx="20948809" cy="623505"/>
            </a:xfrm>
            <a:prstGeom prst="rect">
              <a:avLst/>
            </a:prstGeom>
          </p:spPr>
          <p:txBody>
            <a:bodyPr lIns="0" tIns="0" rIns="0" bIns="0" rtlCol="0" anchor="t">
              <a:spAutoFit/>
            </a:bodyPr>
            <a:lstStyle/>
            <a:p>
              <a:pPr>
                <a:lnSpc>
                  <a:spcPts val="3892"/>
                </a:lnSpc>
                <a:spcBef>
                  <a:spcPct val="0"/>
                </a:spcBef>
              </a:pPr>
              <a:r>
                <a:rPr lang="en-US" sz="2400" dirty="0">
                  <a:solidFill>
                    <a:srgbClr val="1D1A55"/>
                  </a:solidFill>
                  <a:latin typeface="Anton"/>
                  <a:ea typeface="Anton"/>
                  <a:cs typeface="Anton"/>
                  <a:sym typeface="Anton"/>
                </a:rPr>
                <a:t>Allocate resources for further R&amp;D in OHS to</a:t>
              </a:r>
              <a:r>
                <a:rPr lang="en-US" sz="2400" dirty="0">
                  <a:solidFill>
                    <a:srgbClr val="FF0000"/>
                  </a:solidFill>
                  <a:latin typeface="Anton"/>
                  <a:ea typeface="Anton"/>
                  <a:cs typeface="Anton"/>
                  <a:sym typeface="Anton"/>
                </a:rPr>
                <a:t> </a:t>
              </a:r>
              <a:r>
                <a:rPr lang="en-US" sz="2400" dirty="0">
                  <a:solidFill>
                    <a:srgbClr val="1D1A55"/>
                  </a:solidFill>
                  <a:latin typeface="Anton"/>
                  <a:sym typeface="Anton"/>
                </a:rPr>
                <a:t>advocate for policy reforms and service delivery.</a:t>
              </a:r>
            </a:p>
          </p:txBody>
        </p:sp>
        <p:sp>
          <p:nvSpPr>
            <p:cNvPr id="18" name="Freeform 18"/>
            <p:cNvSpPr/>
            <p:nvPr/>
          </p:nvSpPr>
          <p:spPr>
            <a:xfrm flipH="1">
              <a:off x="39328" y="-27562"/>
              <a:ext cx="474615" cy="490673"/>
            </a:xfrm>
            <a:custGeom>
              <a:avLst/>
              <a:gdLst/>
              <a:ahLst/>
              <a:cxnLst/>
              <a:rect l="l" t="t" r="r" b="b"/>
              <a:pathLst>
                <a:path w="474615" h="490673">
                  <a:moveTo>
                    <a:pt x="474615" y="0"/>
                  </a:moveTo>
                  <a:lnTo>
                    <a:pt x="0" y="0"/>
                  </a:lnTo>
                  <a:lnTo>
                    <a:pt x="0" y="490674"/>
                  </a:lnTo>
                  <a:lnTo>
                    <a:pt x="474615" y="490674"/>
                  </a:lnTo>
                  <a:lnTo>
                    <a:pt x="474615"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19" name="Group 19"/>
          <p:cNvGrpSpPr/>
          <p:nvPr/>
        </p:nvGrpSpPr>
        <p:grpSpPr>
          <a:xfrm>
            <a:off x="1237815" y="477735"/>
            <a:ext cx="6704699" cy="1090716"/>
            <a:chOff x="0" y="0"/>
            <a:chExt cx="8939599" cy="1454287"/>
          </a:xfrm>
        </p:grpSpPr>
        <p:grpSp>
          <p:nvGrpSpPr>
            <p:cNvPr id="20" name="Group 20"/>
            <p:cNvGrpSpPr/>
            <p:nvPr/>
          </p:nvGrpSpPr>
          <p:grpSpPr>
            <a:xfrm>
              <a:off x="0" y="0"/>
              <a:ext cx="8939599" cy="1454287"/>
              <a:chOff x="0" y="0"/>
              <a:chExt cx="1765847" cy="287267"/>
            </a:xfrm>
          </p:grpSpPr>
          <p:sp>
            <p:nvSpPr>
              <p:cNvPr id="21" name="Freeform 21"/>
              <p:cNvSpPr/>
              <p:nvPr/>
            </p:nvSpPr>
            <p:spPr>
              <a:xfrm>
                <a:off x="0" y="0"/>
                <a:ext cx="1765847" cy="287267"/>
              </a:xfrm>
              <a:custGeom>
                <a:avLst/>
                <a:gdLst/>
                <a:ahLst/>
                <a:cxnLst/>
                <a:rect l="l" t="t" r="r" b="b"/>
                <a:pathLst>
                  <a:path w="1765847" h="287267">
                    <a:moveTo>
                      <a:pt x="0" y="0"/>
                    </a:moveTo>
                    <a:lnTo>
                      <a:pt x="1765847" y="0"/>
                    </a:lnTo>
                    <a:lnTo>
                      <a:pt x="1765847" y="287267"/>
                    </a:lnTo>
                    <a:lnTo>
                      <a:pt x="0" y="287267"/>
                    </a:lnTo>
                    <a:close/>
                  </a:path>
                </a:pathLst>
              </a:custGeom>
              <a:solidFill>
                <a:srgbClr val="E9511C"/>
              </a:solidFill>
            </p:spPr>
            <p:txBody>
              <a:bodyPr/>
              <a:lstStyle/>
              <a:p>
                <a:endParaRPr lang="en-GB"/>
              </a:p>
            </p:txBody>
          </p:sp>
          <p:sp>
            <p:nvSpPr>
              <p:cNvPr id="22" name="TextBox 22"/>
              <p:cNvSpPr txBox="1"/>
              <p:nvPr/>
            </p:nvSpPr>
            <p:spPr>
              <a:xfrm>
                <a:off x="0" y="-47625"/>
                <a:ext cx="1765847" cy="334892"/>
              </a:xfrm>
              <a:prstGeom prst="rect">
                <a:avLst/>
              </a:prstGeom>
            </p:spPr>
            <p:txBody>
              <a:bodyPr lIns="50800" tIns="50800" rIns="50800" bIns="50800" rtlCol="0" anchor="ctr"/>
              <a:lstStyle/>
              <a:p>
                <a:pPr algn="ctr">
                  <a:lnSpc>
                    <a:spcPts val="3012"/>
                  </a:lnSpc>
                </a:pPr>
                <a:endParaRPr/>
              </a:p>
            </p:txBody>
          </p:sp>
        </p:grpSp>
        <p:sp>
          <p:nvSpPr>
            <p:cNvPr id="23" name="TextBox 23"/>
            <p:cNvSpPr txBox="1"/>
            <p:nvPr/>
          </p:nvSpPr>
          <p:spPr>
            <a:xfrm>
              <a:off x="200860" y="238839"/>
              <a:ext cx="8381519" cy="1164579"/>
            </a:xfrm>
            <a:prstGeom prst="rect">
              <a:avLst/>
            </a:prstGeom>
          </p:spPr>
          <p:txBody>
            <a:bodyPr lIns="0" tIns="0" rIns="0" bIns="0" rtlCol="0" anchor="t">
              <a:spAutoFit/>
            </a:bodyPr>
            <a:lstStyle/>
            <a:p>
              <a:pPr marL="0" lvl="0" indent="0" algn="l">
                <a:lnSpc>
                  <a:spcPts val="6993"/>
                </a:lnSpc>
              </a:pPr>
              <a:r>
                <a:rPr lang="en-US" sz="5779">
                  <a:solidFill>
                    <a:srgbClr val="FEFEFE"/>
                  </a:solidFill>
                  <a:latin typeface="Anton"/>
                  <a:ea typeface="Anton"/>
                  <a:cs typeface="Anton"/>
                  <a:sym typeface="Anton"/>
                </a:rPr>
                <a:t>Ways forward</a:t>
              </a:r>
            </a:p>
          </p:txBody>
        </p:sp>
      </p:grpSp>
      <p:sp>
        <p:nvSpPr>
          <p:cNvPr id="24" name="TextBox 24"/>
          <p:cNvSpPr txBox="1"/>
          <p:nvPr/>
        </p:nvSpPr>
        <p:spPr>
          <a:xfrm>
            <a:off x="1725674" y="3332346"/>
            <a:ext cx="15751814" cy="1456104"/>
          </a:xfrm>
          <a:prstGeom prst="rect">
            <a:avLst/>
          </a:prstGeom>
        </p:spPr>
        <p:txBody>
          <a:bodyPr lIns="0" tIns="0" rIns="0" bIns="0" rtlCol="0" anchor="t">
            <a:spAutoFit/>
          </a:bodyPr>
          <a:lstStyle/>
          <a:p>
            <a:pPr algn="l">
              <a:lnSpc>
                <a:spcPts val="3892"/>
              </a:lnSpc>
              <a:spcBef>
                <a:spcPct val="0"/>
              </a:spcBef>
            </a:pPr>
            <a:r>
              <a:rPr lang="en-US" sz="2400" dirty="0">
                <a:solidFill>
                  <a:srgbClr val="1D1A55"/>
                </a:solidFill>
                <a:latin typeface="Anton"/>
                <a:ea typeface="Anton"/>
                <a:cs typeface="Anton"/>
                <a:sym typeface="Anton"/>
              </a:rPr>
              <a:t>There is an urgent need for a national-level discourse and initiative to promote OHS and ensure the institutionalization of OHS preventive and promotive services in the primary health care system, e.g., Technical leadership of health sector on OHS, feasibility assessment to integrate Occupational data in HIS, scale up initiatives of OHS integrated BHS.</a:t>
            </a:r>
          </a:p>
        </p:txBody>
      </p:sp>
      <p:grpSp>
        <p:nvGrpSpPr>
          <p:cNvPr id="27" name="Group 3">
            <a:extLst>
              <a:ext uri="{FF2B5EF4-FFF2-40B4-BE49-F238E27FC236}">
                <a16:creationId xmlns:a16="http://schemas.microsoft.com/office/drawing/2014/main" id="{2038A692-400E-406E-B756-EF1888876718}"/>
              </a:ext>
            </a:extLst>
          </p:cNvPr>
          <p:cNvGrpSpPr/>
          <p:nvPr/>
        </p:nvGrpSpPr>
        <p:grpSpPr>
          <a:xfrm>
            <a:off x="-1" y="9596668"/>
            <a:ext cx="18288001" cy="690332"/>
            <a:chOff x="0" y="0"/>
            <a:chExt cx="4971896" cy="248871"/>
          </a:xfrm>
        </p:grpSpPr>
        <p:sp>
          <p:nvSpPr>
            <p:cNvPr id="28" name="Freeform 4">
              <a:extLst>
                <a:ext uri="{FF2B5EF4-FFF2-40B4-BE49-F238E27FC236}">
                  <a16:creationId xmlns:a16="http://schemas.microsoft.com/office/drawing/2014/main" id="{7DC9D6C8-2126-17F6-7ECE-A552638B6C9D}"/>
                </a:ext>
              </a:extLst>
            </p:cNvPr>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29" name="TextBox 5">
              <a:extLst>
                <a:ext uri="{FF2B5EF4-FFF2-40B4-BE49-F238E27FC236}">
                  <a16:creationId xmlns:a16="http://schemas.microsoft.com/office/drawing/2014/main" id="{919A9D62-130F-5C1E-A755-C696017AB389}"/>
                </a:ext>
              </a:extLst>
            </p:cNvPr>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sp>
        <p:nvSpPr>
          <p:cNvPr id="5" name="TextBox 25">
            <a:extLst>
              <a:ext uri="{FF2B5EF4-FFF2-40B4-BE49-F238E27FC236}">
                <a16:creationId xmlns:a16="http://schemas.microsoft.com/office/drawing/2014/main" id="{D260EB18-7315-2926-CF6E-2E9637DCDFDE}"/>
              </a:ext>
            </a:extLst>
          </p:cNvPr>
          <p:cNvSpPr txBox="1"/>
          <p:nvPr/>
        </p:nvSpPr>
        <p:spPr>
          <a:xfrm>
            <a:off x="1738733" y="7560443"/>
            <a:ext cx="15711607" cy="467629"/>
          </a:xfrm>
          <a:prstGeom prst="rect">
            <a:avLst/>
          </a:prstGeom>
        </p:spPr>
        <p:txBody>
          <a:bodyPr lIns="0" tIns="0" rIns="0" bIns="0" rtlCol="0" anchor="t">
            <a:spAutoFit/>
          </a:bodyPr>
          <a:lstStyle/>
          <a:p>
            <a:pPr>
              <a:lnSpc>
                <a:spcPts val="3892"/>
              </a:lnSpc>
              <a:spcBef>
                <a:spcPct val="0"/>
              </a:spcBef>
            </a:pPr>
            <a:r>
              <a:rPr lang="en-US" sz="2400" dirty="0">
                <a:solidFill>
                  <a:srgbClr val="1D1A55"/>
                </a:solidFill>
                <a:latin typeface="Anton"/>
                <a:ea typeface="Anton"/>
                <a:cs typeface="Anton"/>
                <a:sym typeface="Anton"/>
              </a:rPr>
              <a:t>Standardization of health (OHS) and safety measures, promote locally adapted measures. </a:t>
            </a:r>
          </a:p>
        </p:txBody>
      </p:sp>
      <p:sp>
        <p:nvSpPr>
          <p:cNvPr id="30" name="Freeform 26">
            <a:extLst>
              <a:ext uri="{FF2B5EF4-FFF2-40B4-BE49-F238E27FC236}">
                <a16:creationId xmlns:a16="http://schemas.microsoft.com/office/drawing/2014/main" id="{6183F2AD-3D70-ABF7-8EB4-F935BBCA1BE1}"/>
              </a:ext>
            </a:extLst>
          </p:cNvPr>
          <p:cNvSpPr/>
          <p:nvPr/>
        </p:nvSpPr>
        <p:spPr>
          <a:xfrm flipH="1">
            <a:off x="1249236" y="7563824"/>
            <a:ext cx="355961" cy="368005"/>
          </a:xfrm>
          <a:custGeom>
            <a:avLst/>
            <a:gdLst/>
            <a:ahLst/>
            <a:cxnLst/>
            <a:rect l="l" t="t" r="r" b="b"/>
            <a:pathLst>
              <a:path w="355961" h="368005">
                <a:moveTo>
                  <a:pt x="355961" y="0"/>
                </a:moveTo>
                <a:lnTo>
                  <a:pt x="0" y="0"/>
                </a:lnTo>
                <a:lnTo>
                  <a:pt x="0" y="368005"/>
                </a:lnTo>
                <a:lnTo>
                  <a:pt x="355961" y="368005"/>
                </a:lnTo>
                <a:lnTo>
                  <a:pt x="3559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1" name="TextBox 6"/>
          <p:cNvSpPr txBox="1"/>
          <p:nvPr/>
        </p:nvSpPr>
        <p:spPr>
          <a:xfrm>
            <a:off x="1723669" y="2066141"/>
            <a:ext cx="15711607" cy="955967"/>
          </a:xfrm>
          <a:prstGeom prst="rect">
            <a:avLst/>
          </a:prstGeom>
        </p:spPr>
        <p:txBody>
          <a:bodyPr lIns="0" tIns="0" rIns="0" bIns="0" rtlCol="0" anchor="t">
            <a:spAutoFit/>
          </a:bodyPr>
          <a:lstStyle/>
          <a:p>
            <a:pPr algn="l">
              <a:lnSpc>
                <a:spcPts val="3892"/>
              </a:lnSpc>
              <a:spcBef>
                <a:spcPct val="0"/>
              </a:spcBef>
            </a:pPr>
            <a:r>
              <a:rPr lang="en-US" sz="2400" dirty="0">
                <a:solidFill>
                  <a:srgbClr val="1D1A55"/>
                </a:solidFill>
                <a:latin typeface="Anton"/>
                <a:ea typeface="Anton"/>
                <a:cs typeface="Anton"/>
                <a:sym typeface="Anton"/>
              </a:rPr>
              <a:t>Int</a:t>
            </a:r>
            <a:r>
              <a:rPr lang="en-US" sz="2400" dirty="0">
                <a:solidFill>
                  <a:srgbClr val="002060"/>
                </a:solidFill>
                <a:latin typeface="Anton"/>
                <a:ea typeface="Anton"/>
                <a:cs typeface="Anton"/>
                <a:sym typeface="Anton"/>
              </a:rPr>
              <a:t>egrating OHS services in PHC results in increased intersectoral collaboration, contributing to translate “Health in all Policies (</a:t>
            </a:r>
            <a:r>
              <a:rPr lang="en-US" sz="2400" dirty="0" err="1">
                <a:solidFill>
                  <a:srgbClr val="002060"/>
                </a:solidFill>
                <a:latin typeface="Anton"/>
                <a:ea typeface="Anton"/>
                <a:cs typeface="Anton"/>
                <a:sym typeface="Anton"/>
              </a:rPr>
              <a:t>HiAP</a:t>
            </a:r>
            <a:r>
              <a:rPr lang="en-US" sz="2400" dirty="0">
                <a:solidFill>
                  <a:srgbClr val="002060"/>
                </a:solidFill>
                <a:latin typeface="Anton"/>
                <a:ea typeface="Anton"/>
                <a:cs typeface="Anton"/>
                <a:sym typeface="Anton"/>
              </a:rPr>
              <a:t>)” </a:t>
            </a:r>
            <a:r>
              <a:rPr lang="en-US" sz="2400" dirty="0">
                <a:solidFill>
                  <a:srgbClr val="1D1A55"/>
                </a:solidFill>
                <a:latin typeface="Anton"/>
                <a:ea typeface="Anton"/>
                <a:cs typeface="Anton"/>
                <a:sym typeface="Anton"/>
              </a:rPr>
              <a:t>into action ensuring OHS needs of the informal sectors and support to achieve universal health coverage.</a:t>
            </a:r>
          </a:p>
        </p:txBody>
      </p:sp>
      <p:sp>
        <p:nvSpPr>
          <p:cNvPr id="32" name="Freeform 7"/>
          <p:cNvSpPr/>
          <p:nvPr/>
        </p:nvSpPr>
        <p:spPr>
          <a:xfrm flipH="1">
            <a:off x="1204675" y="2095617"/>
            <a:ext cx="355961" cy="368005"/>
          </a:xfrm>
          <a:custGeom>
            <a:avLst/>
            <a:gdLst/>
            <a:ahLst/>
            <a:cxnLst/>
            <a:rect l="l" t="t" r="r" b="b"/>
            <a:pathLst>
              <a:path w="355961" h="368005">
                <a:moveTo>
                  <a:pt x="355962" y="0"/>
                </a:moveTo>
                <a:lnTo>
                  <a:pt x="0" y="0"/>
                </a:lnTo>
                <a:lnTo>
                  <a:pt x="0" y="368005"/>
                </a:lnTo>
                <a:lnTo>
                  <a:pt x="355962" y="368005"/>
                </a:lnTo>
                <a:lnTo>
                  <a:pt x="355962" y="0"/>
                </a:lnTo>
                <a:close/>
              </a:path>
            </a:pathLst>
          </a:custGeom>
          <a:blipFill>
            <a:blip r:embed="rId3">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69712" y="265112"/>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grpSp>
        <p:nvGrpSpPr>
          <p:cNvPr id="6" name="Group 6"/>
          <p:cNvGrpSpPr/>
          <p:nvPr/>
        </p:nvGrpSpPr>
        <p:grpSpPr>
          <a:xfrm>
            <a:off x="878055" y="477735"/>
            <a:ext cx="6704699" cy="1090716"/>
            <a:chOff x="0" y="0"/>
            <a:chExt cx="8939599" cy="1454287"/>
          </a:xfrm>
        </p:grpSpPr>
        <p:grpSp>
          <p:nvGrpSpPr>
            <p:cNvPr id="7" name="Group 7"/>
            <p:cNvGrpSpPr/>
            <p:nvPr/>
          </p:nvGrpSpPr>
          <p:grpSpPr>
            <a:xfrm>
              <a:off x="0" y="0"/>
              <a:ext cx="8939599" cy="1454287"/>
              <a:chOff x="0" y="0"/>
              <a:chExt cx="1765847" cy="287267"/>
            </a:xfrm>
          </p:grpSpPr>
          <p:sp>
            <p:nvSpPr>
              <p:cNvPr id="8" name="Freeform 8"/>
              <p:cNvSpPr/>
              <p:nvPr/>
            </p:nvSpPr>
            <p:spPr>
              <a:xfrm>
                <a:off x="0" y="0"/>
                <a:ext cx="1765847" cy="287267"/>
              </a:xfrm>
              <a:custGeom>
                <a:avLst/>
                <a:gdLst/>
                <a:ahLst/>
                <a:cxnLst/>
                <a:rect l="l" t="t" r="r" b="b"/>
                <a:pathLst>
                  <a:path w="1765847" h="287267">
                    <a:moveTo>
                      <a:pt x="0" y="0"/>
                    </a:moveTo>
                    <a:lnTo>
                      <a:pt x="1765847" y="0"/>
                    </a:lnTo>
                    <a:lnTo>
                      <a:pt x="1765847" y="287267"/>
                    </a:lnTo>
                    <a:lnTo>
                      <a:pt x="0" y="287267"/>
                    </a:lnTo>
                    <a:close/>
                  </a:path>
                </a:pathLst>
              </a:custGeom>
              <a:solidFill>
                <a:srgbClr val="E9511C"/>
              </a:solidFill>
            </p:spPr>
            <p:txBody>
              <a:bodyPr/>
              <a:lstStyle/>
              <a:p>
                <a:endParaRPr lang="en-GB"/>
              </a:p>
            </p:txBody>
          </p:sp>
          <p:sp>
            <p:nvSpPr>
              <p:cNvPr id="9" name="TextBox 9"/>
              <p:cNvSpPr txBox="1"/>
              <p:nvPr/>
            </p:nvSpPr>
            <p:spPr>
              <a:xfrm>
                <a:off x="0" y="-47625"/>
                <a:ext cx="1765847" cy="334892"/>
              </a:xfrm>
              <a:prstGeom prst="rect">
                <a:avLst/>
              </a:prstGeom>
            </p:spPr>
            <p:txBody>
              <a:bodyPr lIns="50800" tIns="50800" rIns="50800" bIns="50800" rtlCol="0" anchor="ctr"/>
              <a:lstStyle/>
              <a:p>
                <a:pPr algn="ctr">
                  <a:lnSpc>
                    <a:spcPts val="3012"/>
                  </a:lnSpc>
                </a:pPr>
                <a:endParaRPr/>
              </a:p>
            </p:txBody>
          </p:sp>
        </p:grpSp>
        <p:sp>
          <p:nvSpPr>
            <p:cNvPr id="10" name="TextBox 10"/>
            <p:cNvSpPr txBox="1"/>
            <p:nvPr/>
          </p:nvSpPr>
          <p:spPr>
            <a:xfrm>
              <a:off x="200860" y="238839"/>
              <a:ext cx="8381519" cy="1164579"/>
            </a:xfrm>
            <a:prstGeom prst="rect">
              <a:avLst/>
            </a:prstGeom>
          </p:spPr>
          <p:txBody>
            <a:bodyPr lIns="0" tIns="0" rIns="0" bIns="0" rtlCol="0" anchor="t">
              <a:spAutoFit/>
            </a:bodyPr>
            <a:lstStyle/>
            <a:p>
              <a:pPr marL="0" lvl="0" indent="0" algn="l">
                <a:lnSpc>
                  <a:spcPts val="6993"/>
                </a:lnSpc>
              </a:pPr>
              <a:r>
                <a:rPr lang="en-US" sz="5779">
                  <a:solidFill>
                    <a:srgbClr val="FEFEFE"/>
                  </a:solidFill>
                  <a:latin typeface="Anton"/>
                  <a:ea typeface="Anton"/>
                  <a:cs typeface="Anton"/>
                  <a:sym typeface="Anton"/>
                </a:rPr>
                <a:t>REFERENCES</a:t>
              </a:r>
            </a:p>
          </p:txBody>
        </p:sp>
      </p:grpSp>
      <p:sp>
        <p:nvSpPr>
          <p:cNvPr id="11" name="TextBox 11"/>
          <p:cNvSpPr txBox="1"/>
          <p:nvPr/>
        </p:nvSpPr>
        <p:spPr>
          <a:xfrm>
            <a:off x="867927" y="1577738"/>
            <a:ext cx="16580365" cy="8672823"/>
          </a:xfrm>
          <a:prstGeom prst="rect">
            <a:avLst/>
          </a:prstGeom>
        </p:spPr>
        <p:txBody>
          <a:bodyPr wrap="square" lIns="0" tIns="0" rIns="0" bIns="0" rtlCol="0" anchor="t">
            <a:spAutoFit/>
          </a:bodyPr>
          <a:lstStyle/>
          <a:p>
            <a:pPr algn="just">
              <a:lnSpc>
                <a:spcPts val="3956"/>
              </a:lnSpc>
            </a:pPr>
            <a:r>
              <a:rPr lang="en-US" sz="2400">
                <a:solidFill>
                  <a:srgbClr val="1D1A55"/>
                </a:solidFill>
                <a:latin typeface="Anton"/>
                <a:sym typeface="Open Sans"/>
              </a:rPr>
              <a:t>(1) </a:t>
            </a:r>
            <a:r>
              <a:rPr lang="en-US" sz="2400">
                <a:solidFill>
                  <a:srgbClr val="1D1A55"/>
                </a:solidFill>
                <a:latin typeface="Anton"/>
              </a:rPr>
              <a:t>Black M, et al. The health risks of informal waste workers in the Kathmandu Valley: a cross-sectional survey. Public Health. 2019;166:10–8.</a:t>
            </a:r>
          </a:p>
          <a:p>
            <a:pPr algn="just">
              <a:lnSpc>
                <a:spcPts val="3956"/>
              </a:lnSpc>
            </a:pPr>
            <a:r>
              <a:rPr lang="en-GB" sz="2400">
                <a:solidFill>
                  <a:srgbClr val="1D1A55"/>
                </a:solidFill>
                <a:latin typeface="Anton"/>
                <a:sym typeface="Open Sans"/>
              </a:rPr>
              <a:t>(2) </a:t>
            </a:r>
            <a:r>
              <a:rPr lang="en-GB" sz="2400">
                <a:solidFill>
                  <a:srgbClr val="1D1A55"/>
                </a:solidFill>
                <a:latin typeface="Anton"/>
              </a:rPr>
              <a:t>Sanjel S , Khanal SN , Thygerson SM , Khanal K , Pun ZD , Lama S , Joshi SK . Epidemiology of Work-Related Musculoskeletal Symptoms and Illnesses among Brick Kiln Workers in Kathmandu Valley, Nepal. Kathmandu </a:t>
            </a:r>
            <a:r>
              <a:rPr lang="en-GB" sz="2400" err="1">
                <a:solidFill>
                  <a:srgbClr val="1D1A55"/>
                </a:solidFill>
                <a:latin typeface="Anton"/>
              </a:rPr>
              <a:t>Univ</a:t>
            </a:r>
            <a:r>
              <a:rPr lang="en-GB" sz="2400">
                <a:solidFill>
                  <a:srgbClr val="1D1A55"/>
                </a:solidFill>
                <a:latin typeface="Anton"/>
              </a:rPr>
              <a:t> Med J (KUMJ). 2018 Apr-Jun;16(62):138-145.</a:t>
            </a:r>
          </a:p>
          <a:p>
            <a:pPr algn="just">
              <a:lnSpc>
                <a:spcPts val="3956"/>
              </a:lnSpc>
            </a:pPr>
            <a:r>
              <a:rPr lang="en-US" sz="2400">
                <a:solidFill>
                  <a:srgbClr val="1D1A55"/>
                </a:solidFill>
                <a:latin typeface="Anton"/>
                <a:sym typeface="Open Sans"/>
              </a:rPr>
              <a:t>(3) </a:t>
            </a:r>
            <a:r>
              <a:rPr lang="en-GB" sz="2400">
                <a:solidFill>
                  <a:srgbClr val="1D1A55"/>
                </a:solidFill>
                <a:latin typeface="Anton"/>
              </a:rPr>
              <a:t>Mansouri F, Pili JP, Abbasi A, Soltani M, Izadi N. Respiratory problems among cotton textile workers. Lung India. 2016 Mar-Apr;33(2):163-6.</a:t>
            </a:r>
          </a:p>
          <a:p>
            <a:pPr algn="just">
              <a:lnSpc>
                <a:spcPts val="3956"/>
              </a:lnSpc>
            </a:pPr>
            <a:r>
              <a:rPr lang="en-US" sz="2400" err="1">
                <a:solidFill>
                  <a:srgbClr val="1D1A55"/>
                </a:solidFill>
                <a:latin typeface="Anton"/>
              </a:rPr>
              <a:t>Ekmekci</a:t>
            </a:r>
            <a:r>
              <a:rPr lang="en-US" sz="2400">
                <a:solidFill>
                  <a:srgbClr val="1D1A55"/>
                </a:solidFill>
                <a:latin typeface="Anton"/>
              </a:rPr>
              <a:t>, M., Yaman, S. Occupational health and safety among farmers: a comprehensive study in Central Anatolia, Turkey. BMC Public Health 24, 2732 (2024).</a:t>
            </a:r>
            <a:endParaRPr lang="en-GB" sz="2400">
              <a:solidFill>
                <a:srgbClr val="1D1A55"/>
              </a:solidFill>
              <a:latin typeface="Anton"/>
            </a:endParaRPr>
          </a:p>
          <a:p>
            <a:pPr algn="just">
              <a:lnSpc>
                <a:spcPts val="3956"/>
              </a:lnSpc>
            </a:pPr>
            <a:r>
              <a:rPr lang="en-GB" sz="2400">
                <a:solidFill>
                  <a:srgbClr val="1D1A55"/>
                </a:solidFill>
                <a:latin typeface="Anton"/>
              </a:rPr>
              <a:t>(4) Rifat Atun, Thyra de Jongh, Federica </a:t>
            </a:r>
            <a:r>
              <a:rPr lang="en-GB" sz="2400" err="1">
                <a:solidFill>
                  <a:srgbClr val="1D1A55"/>
                </a:solidFill>
                <a:latin typeface="Anton"/>
              </a:rPr>
              <a:t>Secci</a:t>
            </a:r>
            <a:r>
              <a:rPr lang="en-GB" sz="2400">
                <a:solidFill>
                  <a:srgbClr val="1D1A55"/>
                </a:solidFill>
                <a:latin typeface="Anton"/>
              </a:rPr>
              <a:t>, Kelechi </a:t>
            </a:r>
            <a:r>
              <a:rPr lang="en-GB" sz="2400" err="1">
                <a:solidFill>
                  <a:srgbClr val="1D1A55"/>
                </a:solidFill>
                <a:latin typeface="Anton"/>
              </a:rPr>
              <a:t>Ohiri</a:t>
            </a:r>
            <a:r>
              <a:rPr lang="en-GB" sz="2400">
                <a:solidFill>
                  <a:srgbClr val="1D1A55"/>
                </a:solidFill>
                <a:latin typeface="Anton"/>
              </a:rPr>
              <a:t>, </a:t>
            </a:r>
            <a:r>
              <a:rPr lang="en-GB" sz="2400" err="1">
                <a:solidFill>
                  <a:srgbClr val="1D1A55"/>
                </a:solidFill>
                <a:latin typeface="Anton"/>
              </a:rPr>
              <a:t>Olusoji</a:t>
            </a:r>
            <a:r>
              <a:rPr lang="en-GB" sz="2400">
                <a:solidFill>
                  <a:srgbClr val="1D1A55"/>
                </a:solidFill>
                <a:latin typeface="Anton"/>
              </a:rPr>
              <a:t> </a:t>
            </a:r>
            <a:r>
              <a:rPr lang="en-GB" sz="2400" err="1">
                <a:solidFill>
                  <a:srgbClr val="1D1A55"/>
                </a:solidFill>
                <a:latin typeface="Anton"/>
              </a:rPr>
              <a:t>Adeyi</a:t>
            </a:r>
            <a:r>
              <a:rPr lang="en-GB" sz="2400">
                <a:solidFill>
                  <a:srgbClr val="1D1A55"/>
                </a:solidFill>
                <a:latin typeface="Anton"/>
              </a:rPr>
              <a:t>, Integration of targeted health interventions into health systems: a conceptual framework for analysis, Health Policy and Planning, Volume 25, Issue 2, March 2010, Pages 104–111.</a:t>
            </a:r>
          </a:p>
          <a:p>
            <a:pPr algn="just">
              <a:lnSpc>
                <a:spcPts val="3956"/>
              </a:lnSpc>
            </a:pPr>
            <a:r>
              <a:rPr lang="en-GB" sz="2400">
                <a:solidFill>
                  <a:srgbClr val="1D1A55"/>
                </a:solidFill>
                <a:latin typeface="Anton"/>
              </a:rPr>
              <a:t>(5) </a:t>
            </a:r>
            <a:r>
              <a:rPr lang="en-US" sz="2400" err="1">
                <a:solidFill>
                  <a:srgbClr val="1D1A55"/>
                </a:solidFill>
                <a:latin typeface="Anton"/>
              </a:rPr>
              <a:t>Utyasheva</a:t>
            </a:r>
            <a:r>
              <a:rPr lang="en-US" sz="2400">
                <a:solidFill>
                  <a:srgbClr val="1D1A55"/>
                </a:solidFill>
                <a:latin typeface="Anton"/>
              </a:rPr>
              <a:t>, L., Sharma, D., Ghimire, R. et al. Suicide by pesticide ingestion in Nepal and the impact of pesticide regulation. BMC Public Health 21, 1136 (2021).</a:t>
            </a:r>
          </a:p>
          <a:p>
            <a:pPr algn="just">
              <a:lnSpc>
                <a:spcPts val="3956"/>
              </a:lnSpc>
            </a:pPr>
            <a:r>
              <a:rPr lang="en-US" sz="2400">
                <a:solidFill>
                  <a:srgbClr val="1D1A55"/>
                </a:solidFill>
                <a:latin typeface="Anton"/>
              </a:rPr>
              <a:t>(6) United Nations, Sustainable Development Goals 2015.</a:t>
            </a:r>
          </a:p>
          <a:p>
            <a:pPr algn="just">
              <a:lnSpc>
                <a:spcPts val="3956"/>
              </a:lnSpc>
            </a:pPr>
            <a:r>
              <a:rPr lang="en-US" sz="2400">
                <a:solidFill>
                  <a:srgbClr val="1D1A55"/>
                </a:solidFill>
                <a:latin typeface="Anton"/>
              </a:rPr>
              <a:t>(7) National occupational safety and health profile for Nepal. International Labour Organization and Ministry of Labour, Employment and Social Security 2022.</a:t>
            </a:r>
            <a:endParaRPr lang="en-GB" sz="2400">
              <a:solidFill>
                <a:srgbClr val="1D1A55"/>
              </a:solidFill>
              <a:latin typeface="Anton"/>
            </a:endParaRPr>
          </a:p>
          <a:p>
            <a:pPr algn="just">
              <a:lnSpc>
                <a:spcPts val="3956"/>
              </a:lnSpc>
            </a:pPr>
            <a:endParaRPr lang="en-US" sz="2400">
              <a:solidFill>
                <a:schemeClr val="tx2">
                  <a:lumMod val="75000"/>
                </a:schemeClr>
              </a:solidFill>
              <a:latin typeface="Anton" pitchFamily="2" charset="0"/>
              <a:ea typeface="Open Sans"/>
              <a:cs typeface="Open Sans"/>
            </a:endParaRPr>
          </a:p>
        </p:txBody>
      </p:sp>
      <p:grpSp>
        <p:nvGrpSpPr>
          <p:cNvPr id="12" name="Group 3">
            <a:extLst>
              <a:ext uri="{FF2B5EF4-FFF2-40B4-BE49-F238E27FC236}">
                <a16:creationId xmlns:a16="http://schemas.microsoft.com/office/drawing/2014/main" id="{2AE24B5A-00EA-8268-4E05-4E764FD14E16}"/>
              </a:ext>
            </a:extLst>
          </p:cNvPr>
          <p:cNvGrpSpPr/>
          <p:nvPr/>
        </p:nvGrpSpPr>
        <p:grpSpPr>
          <a:xfrm>
            <a:off x="-1" y="9596668"/>
            <a:ext cx="18288001" cy="690332"/>
            <a:chOff x="0" y="0"/>
            <a:chExt cx="4971896" cy="248871"/>
          </a:xfrm>
        </p:grpSpPr>
        <p:sp>
          <p:nvSpPr>
            <p:cNvPr id="13" name="Freeform 4">
              <a:extLst>
                <a:ext uri="{FF2B5EF4-FFF2-40B4-BE49-F238E27FC236}">
                  <a16:creationId xmlns:a16="http://schemas.microsoft.com/office/drawing/2014/main" id="{FBC730A4-8EE1-6860-AF85-95AA83F053A7}"/>
                </a:ext>
              </a:extLst>
            </p:cNvPr>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14" name="TextBox 5">
              <a:extLst>
                <a:ext uri="{FF2B5EF4-FFF2-40B4-BE49-F238E27FC236}">
                  <a16:creationId xmlns:a16="http://schemas.microsoft.com/office/drawing/2014/main" id="{E79138F1-A2E0-946E-07C8-FC40F0F667B6}"/>
                </a:ext>
              </a:extLst>
            </p:cNvPr>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69712" y="265112"/>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grpSp>
        <p:nvGrpSpPr>
          <p:cNvPr id="6" name="Group 6"/>
          <p:cNvGrpSpPr/>
          <p:nvPr/>
        </p:nvGrpSpPr>
        <p:grpSpPr>
          <a:xfrm>
            <a:off x="1028700" y="483342"/>
            <a:ext cx="6704699" cy="1090716"/>
            <a:chOff x="0" y="0"/>
            <a:chExt cx="8939599" cy="1454287"/>
          </a:xfrm>
        </p:grpSpPr>
        <p:grpSp>
          <p:nvGrpSpPr>
            <p:cNvPr id="7" name="Group 7"/>
            <p:cNvGrpSpPr/>
            <p:nvPr/>
          </p:nvGrpSpPr>
          <p:grpSpPr>
            <a:xfrm>
              <a:off x="0" y="0"/>
              <a:ext cx="8939599" cy="1454287"/>
              <a:chOff x="0" y="0"/>
              <a:chExt cx="1765847" cy="287267"/>
            </a:xfrm>
          </p:grpSpPr>
          <p:sp>
            <p:nvSpPr>
              <p:cNvPr id="8" name="Freeform 8"/>
              <p:cNvSpPr/>
              <p:nvPr/>
            </p:nvSpPr>
            <p:spPr>
              <a:xfrm>
                <a:off x="0" y="0"/>
                <a:ext cx="1765847" cy="287267"/>
              </a:xfrm>
              <a:custGeom>
                <a:avLst/>
                <a:gdLst/>
                <a:ahLst/>
                <a:cxnLst/>
                <a:rect l="l" t="t" r="r" b="b"/>
                <a:pathLst>
                  <a:path w="1765847" h="287267">
                    <a:moveTo>
                      <a:pt x="0" y="0"/>
                    </a:moveTo>
                    <a:lnTo>
                      <a:pt x="1765847" y="0"/>
                    </a:lnTo>
                    <a:lnTo>
                      <a:pt x="1765847" y="287267"/>
                    </a:lnTo>
                    <a:lnTo>
                      <a:pt x="0" y="287267"/>
                    </a:lnTo>
                    <a:close/>
                  </a:path>
                </a:pathLst>
              </a:custGeom>
              <a:solidFill>
                <a:srgbClr val="E9511C"/>
              </a:solidFill>
            </p:spPr>
            <p:txBody>
              <a:bodyPr/>
              <a:lstStyle/>
              <a:p>
                <a:endParaRPr lang="en-GB"/>
              </a:p>
            </p:txBody>
          </p:sp>
          <p:sp>
            <p:nvSpPr>
              <p:cNvPr id="9" name="TextBox 9"/>
              <p:cNvSpPr txBox="1"/>
              <p:nvPr/>
            </p:nvSpPr>
            <p:spPr>
              <a:xfrm>
                <a:off x="0" y="-47625"/>
                <a:ext cx="1765847" cy="334892"/>
              </a:xfrm>
              <a:prstGeom prst="rect">
                <a:avLst/>
              </a:prstGeom>
            </p:spPr>
            <p:txBody>
              <a:bodyPr lIns="50800" tIns="50800" rIns="50800" bIns="50800" rtlCol="0" anchor="ctr"/>
              <a:lstStyle/>
              <a:p>
                <a:pPr algn="ctr">
                  <a:lnSpc>
                    <a:spcPts val="3012"/>
                  </a:lnSpc>
                </a:pPr>
                <a:endParaRPr/>
              </a:p>
            </p:txBody>
          </p:sp>
        </p:grpSp>
        <p:sp>
          <p:nvSpPr>
            <p:cNvPr id="10" name="TextBox 10"/>
            <p:cNvSpPr txBox="1"/>
            <p:nvPr/>
          </p:nvSpPr>
          <p:spPr>
            <a:xfrm>
              <a:off x="200860" y="238839"/>
              <a:ext cx="8381519" cy="1164579"/>
            </a:xfrm>
            <a:prstGeom prst="rect">
              <a:avLst/>
            </a:prstGeom>
          </p:spPr>
          <p:txBody>
            <a:bodyPr lIns="0" tIns="0" rIns="0" bIns="0" rtlCol="0" anchor="t">
              <a:spAutoFit/>
            </a:bodyPr>
            <a:lstStyle/>
            <a:p>
              <a:pPr marL="0" lvl="0" indent="0" algn="l">
                <a:lnSpc>
                  <a:spcPts val="6993"/>
                </a:lnSpc>
              </a:pPr>
              <a:r>
                <a:rPr lang="en-US" sz="5779">
                  <a:solidFill>
                    <a:srgbClr val="FEFEFE"/>
                  </a:solidFill>
                  <a:latin typeface="Anton"/>
                  <a:ea typeface="Anton"/>
                  <a:cs typeface="Anton"/>
                  <a:sym typeface="Anton"/>
                </a:rPr>
                <a:t>ACKNOWLEDGMENTS</a:t>
              </a:r>
            </a:p>
          </p:txBody>
        </p:sp>
      </p:grpSp>
      <p:sp>
        <p:nvSpPr>
          <p:cNvPr id="11" name="TextBox 11"/>
          <p:cNvSpPr txBox="1"/>
          <p:nvPr/>
        </p:nvSpPr>
        <p:spPr>
          <a:xfrm>
            <a:off x="1028700" y="1910798"/>
            <a:ext cx="16061690" cy="6111417"/>
          </a:xfrm>
          <a:prstGeom prst="rect">
            <a:avLst/>
          </a:prstGeom>
        </p:spPr>
        <p:txBody>
          <a:bodyPr lIns="0" tIns="0" rIns="0" bIns="0" rtlCol="0" anchor="t">
            <a:spAutoFit/>
          </a:bodyPr>
          <a:lstStyle/>
          <a:p>
            <a:pPr marL="543560" lvl="1" indent="-271780" algn="just">
              <a:lnSpc>
                <a:spcPts val="3956"/>
              </a:lnSpc>
              <a:buFont typeface="Arial"/>
              <a:buChar char="•"/>
            </a:pPr>
            <a:r>
              <a:rPr lang="en-US" sz="2400" dirty="0">
                <a:solidFill>
                  <a:srgbClr val="1D1A55"/>
                </a:solidFill>
                <a:latin typeface="Anton"/>
                <a:sym typeface="Open Sans Bold"/>
              </a:rPr>
              <a:t>Project participants (IWWs and Farmers)​</a:t>
            </a:r>
            <a:endParaRPr lang="en-US" sz="2400" dirty="0">
              <a:solidFill>
                <a:srgbClr val="1D1A55"/>
              </a:solidFill>
              <a:latin typeface="Anton"/>
            </a:endParaRPr>
          </a:p>
          <a:p>
            <a:pPr marL="543560" lvl="1" indent="-271780" algn="just">
              <a:lnSpc>
                <a:spcPts val="3956"/>
              </a:lnSpc>
              <a:buFont typeface="Arial"/>
              <a:buChar char="•"/>
            </a:pPr>
            <a:r>
              <a:rPr lang="en-US" sz="2400" dirty="0">
                <a:solidFill>
                  <a:srgbClr val="1D1A55"/>
                </a:solidFill>
                <a:latin typeface="Anton"/>
                <a:sym typeface="Open Sans Bold"/>
              </a:rPr>
              <a:t>Ministry of Health and Population (MoHP)​</a:t>
            </a:r>
            <a:endParaRPr lang="en-US" sz="2400" dirty="0">
              <a:solidFill>
                <a:srgbClr val="1D1A55"/>
              </a:solidFill>
              <a:latin typeface="Anton"/>
            </a:endParaRPr>
          </a:p>
          <a:p>
            <a:pPr marL="543560" lvl="1" indent="-271780" algn="just">
              <a:lnSpc>
                <a:spcPts val="3956"/>
              </a:lnSpc>
              <a:buFont typeface="Arial"/>
              <a:buChar char="•"/>
            </a:pPr>
            <a:r>
              <a:rPr lang="en-US" sz="2400" dirty="0">
                <a:solidFill>
                  <a:srgbClr val="1D1A55"/>
                </a:solidFill>
                <a:latin typeface="Anton"/>
                <a:sym typeface="Open Sans Bold"/>
              </a:rPr>
              <a:t>Social Welfare Council (SWC​)</a:t>
            </a:r>
            <a:endParaRPr lang="en-US" sz="2400" dirty="0">
              <a:solidFill>
                <a:srgbClr val="1D1A55"/>
              </a:solidFill>
              <a:latin typeface="Anton"/>
            </a:endParaRPr>
          </a:p>
          <a:p>
            <a:pPr marL="543560" lvl="1" indent="-271780" algn="just">
              <a:lnSpc>
                <a:spcPts val="3956"/>
              </a:lnSpc>
              <a:buFont typeface="Arial"/>
              <a:buChar char="•"/>
            </a:pPr>
            <a:r>
              <a:rPr lang="en-US" sz="2400" dirty="0">
                <a:solidFill>
                  <a:srgbClr val="1D1A55"/>
                </a:solidFill>
                <a:latin typeface="Anton"/>
                <a:sym typeface="Open Sans Bold"/>
              </a:rPr>
              <a:t>Plant Quarantine and Pesticide Management Center (PQPMC)</a:t>
            </a:r>
            <a:endParaRPr lang="en-US" sz="2400" dirty="0">
              <a:solidFill>
                <a:srgbClr val="1D1A55"/>
              </a:solidFill>
              <a:latin typeface="Anton"/>
            </a:endParaRPr>
          </a:p>
          <a:p>
            <a:pPr marL="543560" lvl="1" indent="-271780" algn="just">
              <a:lnSpc>
                <a:spcPts val="3956"/>
              </a:lnSpc>
              <a:buFont typeface="Arial"/>
              <a:buChar char="•"/>
            </a:pPr>
            <a:r>
              <a:rPr lang="en-US" sz="2400" dirty="0">
                <a:solidFill>
                  <a:srgbClr val="1D1A55"/>
                </a:solidFill>
                <a:latin typeface="Anton"/>
                <a:sym typeface="Open Sans Bold"/>
              </a:rPr>
              <a:t>Local Governments</a:t>
            </a:r>
            <a:r>
              <a:rPr lang="en-US" sz="2400" dirty="0">
                <a:solidFill>
                  <a:srgbClr val="1D1A55"/>
                </a:solidFill>
                <a:latin typeface="Anton"/>
                <a:sym typeface="Open Sans"/>
              </a:rPr>
              <a:t> (Kathmandu Metropolitan City, Nepalgunj Sub Metropolitan City, </a:t>
            </a:r>
            <a:r>
              <a:rPr lang="en-US" sz="2400" dirty="0" err="1">
                <a:solidFill>
                  <a:srgbClr val="1D1A55"/>
                </a:solidFill>
                <a:latin typeface="Anton"/>
                <a:sym typeface="Open Sans"/>
              </a:rPr>
              <a:t>Dhulikhel</a:t>
            </a:r>
            <a:r>
              <a:rPr lang="en-US" sz="2400" dirty="0">
                <a:solidFill>
                  <a:srgbClr val="1D1A55"/>
                </a:solidFill>
                <a:latin typeface="Anton"/>
                <a:sym typeface="Open Sans"/>
              </a:rPr>
              <a:t> Municipality, </a:t>
            </a:r>
            <a:r>
              <a:rPr lang="en-US" sz="2400" dirty="0" err="1">
                <a:solidFill>
                  <a:srgbClr val="1D1A55"/>
                </a:solidFill>
                <a:latin typeface="Anton"/>
                <a:sym typeface="Open Sans"/>
              </a:rPr>
              <a:t>Mandandeupur</a:t>
            </a:r>
            <a:r>
              <a:rPr lang="en-US" sz="2400" dirty="0">
                <a:solidFill>
                  <a:srgbClr val="1D1A55"/>
                </a:solidFill>
                <a:latin typeface="Anton"/>
                <a:sym typeface="Open Sans"/>
              </a:rPr>
              <a:t> Municipality, Kakani RM, </a:t>
            </a:r>
            <a:r>
              <a:rPr lang="en-US" sz="2400" dirty="0" err="1">
                <a:solidFill>
                  <a:srgbClr val="1D1A55"/>
                </a:solidFill>
                <a:latin typeface="Anton"/>
                <a:sym typeface="Open Sans"/>
              </a:rPr>
              <a:t>Likhu</a:t>
            </a:r>
            <a:r>
              <a:rPr lang="en-US" sz="2400" dirty="0">
                <a:solidFill>
                  <a:srgbClr val="1D1A55"/>
                </a:solidFill>
                <a:latin typeface="Anton"/>
                <a:sym typeface="Open Sans"/>
              </a:rPr>
              <a:t> </a:t>
            </a:r>
            <a:r>
              <a:rPr lang="en-US" sz="2400" dirty="0" err="1">
                <a:solidFill>
                  <a:srgbClr val="1D1A55"/>
                </a:solidFill>
                <a:latin typeface="Anton"/>
                <a:sym typeface="Open Sans"/>
              </a:rPr>
              <a:t>Tamakoshi</a:t>
            </a:r>
            <a:r>
              <a:rPr lang="en-US" sz="2400" dirty="0">
                <a:solidFill>
                  <a:srgbClr val="1D1A55"/>
                </a:solidFill>
                <a:latin typeface="Anton"/>
                <a:sym typeface="Open Sans"/>
              </a:rPr>
              <a:t> RM, </a:t>
            </a:r>
            <a:r>
              <a:rPr lang="en-US" sz="2400" dirty="0" err="1">
                <a:solidFill>
                  <a:srgbClr val="1D1A55"/>
                </a:solidFill>
                <a:latin typeface="Anton"/>
                <a:sym typeface="Open Sans"/>
              </a:rPr>
              <a:t>Panchpokhari</a:t>
            </a:r>
            <a:r>
              <a:rPr lang="en-US" sz="2400" dirty="0">
                <a:solidFill>
                  <a:srgbClr val="1D1A55"/>
                </a:solidFill>
                <a:latin typeface="Anton"/>
                <a:sym typeface="Open Sans"/>
              </a:rPr>
              <a:t> </a:t>
            </a:r>
            <a:r>
              <a:rPr lang="en-US" sz="2400" dirty="0" err="1">
                <a:solidFill>
                  <a:srgbClr val="1D1A55"/>
                </a:solidFill>
                <a:latin typeface="Anton"/>
                <a:sym typeface="Open Sans"/>
              </a:rPr>
              <a:t>Thangpal</a:t>
            </a:r>
            <a:r>
              <a:rPr lang="en-US" sz="2400" dirty="0">
                <a:solidFill>
                  <a:srgbClr val="1D1A55"/>
                </a:solidFill>
                <a:latin typeface="Anton"/>
                <a:sym typeface="Open Sans"/>
              </a:rPr>
              <a:t> RM,   Duduwa RM, </a:t>
            </a:r>
            <a:r>
              <a:rPr lang="en-US" sz="2400" dirty="0" err="1">
                <a:solidFill>
                  <a:srgbClr val="1D1A55"/>
                </a:solidFill>
                <a:latin typeface="Anton"/>
                <a:sym typeface="Open Sans"/>
              </a:rPr>
              <a:t>Khajura</a:t>
            </a:r>
            <a:r>
              <a:rPr lang="en-US" sz="2400" dirty="0">
                <a:solidFill>
                  <a:srgbClr val="1D1A55"/>
                </a:solidFill>
                <a:latin typeface="Anton"/>
                <a:sym typeface="Open Sans"/>
              </a:rPr>
              <a:t> RM) </a:t>
            </a:r>
            <a:endParaRPr lang="en-US" sz="2400" dirty="0">
              <a:solidFill>
                <a:srgbClr val="1D1A55"/>
              </a:solidFill>
              <a:latin typeface="Anton"/>
            </a:endParaRPr>
          </a:p>
          <a:p>
            <a:pPr marL="543560" lvl="1" indent="-271780" algn="just">
              <a:lnSpc>
                <a:spcPts val="3956"/>
              </a:lnSpc>
              <a:buFont typeface="Arial"/>
              <a:buChar char="•"/>
            </a:pPr>
            <a:r>
              <a:rPr lang="en-US" sz="2400" dirty="0" err="1">
                <a:solidFill>
                  <a:srgbClr val="1D1A55"/>
                </a:solidFill>
                <a:latin typeface="Anton"/>
                <a:sym typeface="Open Sans Bold"/>
              </a:rPr>
              <a:t>Agence</a:t>
            </a:r>
            <a:r>
              <a:rPr lang="en-US" sz="2400" dirty="0">
                <a:solidFill>
                  <a:srgbClr val="1D1A55"/>
                </a:solidFill>
                <a:latin typeface="Anton"/>
                <a:sym typeface="Open Sans Bold"/>
              </a:rPr>
              <a:t> Française de Développement (AFD)</a:t>
            </a:r>
            <a:endParaRPr lang="en-US" sz="2400" dirty="0">
              <a:solidFill>
                <a:srgbClr val="1D1A55"/>
              </a:solidFill>
              <a:latin typeface="Anton"/>
            </a:endParaRPr>
          </a:p>
          <a:p>
            <a:pPr marL="543560" lvl="1" indent="-271780" algn="just">
              <a:lnSpc>
                <a:spcPts val="3956"/>
              </a:lnSpc>
              <a:buFont typeface="Arial"/>
              <a:buChar char="•"/>
            </a:pPr>
            <a:r>
              <a:rPr lang="en-US" sz="2400" dirty="0">
                <a:solidFill>
                  <a:srgbClr val="1D1A55"/>
                </a:solidFill>
                <a:latin typeface="Anton"/>
                <a:sym typeface="Open Sans Bold"/>
              </a:rPr>
              <a:t>Deutsche Gesellschaft für </a:t>
            </a:r>
            <a:r>
              <a:rPr lang="en-US" sz="2400" dirty="0" err="1">
                <a:solidFill>
                  <a:srgbClr val="1D1A55"/>
                </a:solidFill>
                <a:latin typeface="Anton"/>
                <a:sym typeface="Open Sans Bold"/>
              </a:rPr>
              <a:t>Internationale</a:t>
            </a:r>
            <a:r>
              <a:rPr lang="en-US" sz="2400" dirty="0">
                <a:solidFill>
                  <a:srgbClr val="1D1A55"/>
                </a:solidFill>
                <a:latin typeface="Anton"/>
                <a:sym typeface="Open Sans Bold"/>
              </a:rPr>
              <a:t> Zusammenarbeit (GIZ) </a:t>
            </a:r>
            <a:endParaRPr lang="en-US" sz="2400" dirty="0">
              <a:solidFill>
                <a:srgbClr val="1D1A55"/>
              </a:solidFill>
              <a:latin typeface="Anton"/>
            </a:endParaRPr>
          </a:p>
          <a:p>
            <a:pPr marL="543560" lvl="1" indent="-271780" algn="just">
              <a:lnSpc>
                <a:spcPts val="3956"/>
              </a:lnSpc>
              <a:buFont typeface="Arial"/>
              <a:buChar char="•"/>
            </a:pPr>
            <a:r>
              <a:rPr lang="en-US" sz="2400" dirty="0">
                <a:solidFill>
                  <a:srgbClr val="1D1A55"/>
                </a:solidFill>
                <a:latin typeface="Anton"/>
                <a:sym typeface="Open Sans Bold"/>
              </a:rPr>
              <a:t>Triangle </a:t>
            </a:r>
            <a:r>
              <a:rPr lang="en-US" sz="2400" dirty="0" err="1">
                <a:solidFill>
                  <a:srgbClr val="1D1A55"/>
                </a:solidFill>
                <a:latin typeface="Anton"/>
                <a:sym typeface="Open Sans Bold"/>
              </a:rPr>
              <a:t>Génération</a:t>
            </a:r>
            <a:r>
              <a:rPr lang="en-US" sz="2400" dirty="0">
                <a:solidFill>
                  <a:srgbClr val="1D1A55"/>
                </a:solidFill>
                <a:latin typeface="Anton"/>
                <a:sym typeface="Open Sans Bold"/>
              </a:rPr>
              <a:t> </a:t>
            </a:r>
            <a:r>
              <a:rPr lang="en-US" sz="2400" dirty="0" err="1">
                <a:solidFill>
                  <a:srgbClr val="1D1A55"/>
                </a:solidFill>
                <a:latin typeface="Anton"/>
                <a:sym typeface="Open Sans Bold"/>
              </a:rPr>
              <a:t>Humanitaire</a:t>
            </a:r>
            <a:r>
              <a:rPr lang="en-US" sz="2400" dirty="0">
                <a:solidFill>
                  <a:srgbClr val="1D1A55"/>
                </a:solidFill>
                <a:latin typeface="Anton"/>
                <a:sym typeface="Open Sans Bold"/>
              </a:rPr>
              <a:t> (TGH) ​</a:t>
            </a:r>
            <a:endParaRPr lang="en-US" sz="2400" dirty="0">
              <a:solidFill>
                <a:srgbClr val="1D1A55"/>
              </a:solidFill>
              <a:latin typeface="Anton"/>
            </a:endParaRPr>
          </a:p>
          <a:p>
            <a:pPr marL="543560" lvl="1" indent="-271780" algn="just">
              <a:lnSpc>
                <a:spcPts val="3956"/>
              </a:lnSpc>
              <a:buFont typeface="Arial"/>
              <a:buChar char="•"/>
            </a:pPr>
            <a:r>
              <a:rPr lang="en-US" sz="2400" dirty="0">
                <a:solidFill>
                  <a:srgbClr val="1D1A55"/>
                </a:solidFill>
                <a:latin typeface="Anton"/>
                <a:sym typeface="Open Sans Bold"/>
              </a:rPr>
              <a:t>UHPCs, Health Facilities ​and Health Workers</a:t>
            </a:r>
            <a:endParaRPr lang="en-US" sz="2400" dirty="0">
              <a:solidFill>
                <a:srgbClr val="1D1A55"/>
              </a:solidFill>
              <a:latin typeface="Anton"/>
            </a:endParaRPr>
          </a:p>
          <a:p>
            <a:pPr marL="543560" lvl="1" indent="-271780" algn="just">
              <a:lnSpc>
                <a:spcPts val="3956"/>
              </a:lnSpc>
              <a:buFont typeface="Arial"/>
              <a:buChar char="•"/>
            </a:pPr>
            <a:r>
              <a:rPr lang="en-US" sz="2400" dirty="0">
                <a:solidFill>
                  <a:srgbClr val="1D1A55"/>
                </a:solidFill>
                <a:latin typeface="Anton"/>
                <a:sym typeface="Open Sans Bold"/>
              </a:rPr>
              <a:t>Partner NGOs </a:t>
            </a:r>
            <a:r>
              <a:rPr lang="en-US" sz="2400" dirty="0">
                <a:solidFill>
                  <a:srgbClr val="1D1A55"/>
                </a:solidFill>
                <a:latin typeface="Anton"/>
                <a:sym typeface="Open Sans"/>
              </a:rPr>
              <a:t>Samyukta Safai </a:t>
            </a:r>
            <a:r>
              <a:rPr lang="en-US" sz="2400" dirty="0" err="1">
                <a:solidFill>
                  <a:srgbClr val="1D1A55"/>
                </a:solidFill>
                <a:latin typeface="Anton"/>
                <a:sym typeface="Open Sans"/>
              </a:rPr>
              <a:t>Jagaran</a:t>
            </a:r>
            <a:r>
              <a:rPr lang="en-US" sz="2400" dirty="0">
                <a:solidFill>
                  <a:srgbClr val="1D1A55"/>
                </a:solidFill>
                <a:latin typeface="Anton"/>
                <a:sym typeface="Open Sans"/>
              </a:rPr>
              <a:t> (SASAJA), </a:t>
            </a:r>
            <a:r>
              <a:rPr lang="en-US" sz="2400" dirty="0" err="1">
                <a:solidFill>
                  <a:srgbClr val="1D1A55"/>
                </a:solidFill>
                <a:latin typeface="Anton"/>
                <a:sym typeface="Open Sans"/>
              </a:rPr>
              <a:t>Bheri</a:t>
            </a:r>
            <a:r>
              <a:rPr lang="en-US" sz="2400" dirty="0">
                <a:solidFill>
                  <a:srgbClr val="1D1A55"/>
                </a:solidFill>
                <a:latin typeface="Anton"/>
                <a:sym typeface="Open Sans"/>
              </a:rPr>
              <a:t> Environment Excellence Group (BEE Group) and Farmers for Rural Development (FRDEV)​</a:t>
            </a:r>
            <a:endParaRPr lang="en-US" sz="2400" dirty="0">
              <a:solidFill>
                <a:srgbClr val="1D1A55"/>
              </a:solidFill>
              <a:latin typeface="Anton"/>
            </a:endParaRPr>
          </a:p>
        </p:txBody>
      </p:sp>
      <p:grpSp>
        <p:nvGrpSpPr>
          <p:cNvPr id="12" name="Group 3">
            <a:extLst>
              <a:ext uri="{FF2B5EF4-FFF2-40B4-BE49-F238E27FC236}">
                <a16:creationId xmlns:a16="http://schemas.microsoft.com/office/drawing/2014/main" id="{C059B519-3070-AFA3-61DD-C4756C61CA94}"/>
              </a:ext>
            </a:extLst>
          </p:cNvPr>
          <p:cNvGrpSpPr/>
          <p:nvPr/>
        </p:nvGrpSpPr>
        <p:grpSpPr>
          <a:xfrm>
            <a:off x="-1" y="9596668"/>
            <a:ext cx="18288001" cy="690332"/>
            <a:chOff x="0" y="0"/>
            <a:chExt cx="4971896" cy="248871"/>
          </a:xfrm>
        </p:grpSpPr>
        <p:sp>
          <p:nvSpPr>
            <p:cNvPr id="13" name="Freeform 4">
              <a:extLst>
                <a:ext uri="{FF2B5EF4-FFF2-40B4-BE49-F238E27FC236}">
                  <a16:creationId xmlns:a16="http://schemas.microsoft.com/office/drawing/2014/main" id="{05F1CB15-4D50-0CF6-3D3A-75FA48EB2C23}"/>
                </a:ext>
              </a:extLst>
            </p:cNvPr>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14" name="TextBox 5">
              <a:extLst>
                <a:ext uri="{FF2B5EF4-FFF2-40B4-BE49-F238E27FC236}">
                  <a16:creationId xmlns:a16="http://schemas.microsoft.com/office/drawing/2014/main" id="{C9551E2D-FB63-76E6-FE35-D42555044BE5}"/>
                </a:ext>
              </a:extLst>
            </p:cNvPr>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D194F"/>
        </a:solidFill>
        <a:effectLst/>
      </p:bgPr>
    </p:bg>
    <p:spTree>
      <p:nvGrpSpPr>
        <p:cNvPr id="1" name=""/>
        <p:cNvGrpSpPr/>
        <p:nvPr/>
      </p:nvGrpSpPr>
      <p:grpSpPr>
        <a:xfrm>
          <a:off x="0" y="0"/>
          <a:ext cx="0" cy="0"/>
          <a:chOff x="0" y="0"/>
          <a:chExt cx="0" cy="0"/>
        </a:xfrm>
      </p:grpSpPr>
      <p:grpSp>
        <p:nvGrpSpPr>
          <p:cNvPr id="2" name="Group 2"/>
          <p:cNvGrpSpPr/>
          <p:nvPr/>
        </p:nvGrpSpPr>
        <p:grpSpPr>
          <a:xfrm>
            <a:off x="-524465" y="8015437"/>
            <a:ext cx="19359309" cy="2813736"/>
            <a:chOff x="0" y="0"/>
            <a:chExt cx="5829286" cy="847245"/>
          </a:xfrm>
        </p:grpSpPr>
        <p:sp>
          <p:nvSpPr>
            <p:cNvPr id="3" name="Freeform 3"/>
            <p:cNvSpPr/>
            <p:nvPr/>
          </p:nvSpPr>
          <p:spPr>
            <a:xfrm>
              <a:off x="0" y="0"/>
              <a:ext cx="5829286" cy="847245"/>
            </a:xfrm>
            <a:custGeom>
              <a:avLst/>
              <a:gdLst/>
              <a:ahLst/>
              <a:cxnLst/>
              <a:rect l="l" t="t" r="r" b="b"/>
              <a:pathLst>
                <a:path w="5829286" h="847245">
                  <a:moveTo>
                    <a:pt x="20395" y="0"/>
                  </a:moveTo>
                  <a:lnTo>
                    <a:pt x="5808891" y="0"/>
                  </a:lnTo>
                  <a:cubicBezTo>
                    <a:pt x="5820155" y="0"/>
                    <a:pt x="5829286" y="9131"/>
                    <a:pt x="5829286" y="20395"/>
                  </a:cubicBezTo>
                  <a:lnTo>
                    <a:pt x="5829286" y="826850"/>
                  </a:lnTo>
                  <a:cubicBezTo>
                    <a:pt x="5829286" y="838114"/>
                    <a:pt x="5820155" y="847245"/>
                    <a:pt x="5808891" y="847245"/>
                  </a:cubicBezTo>
                  <a:lnTo>
                    <a:pt x="20395" y="847245"/>
                  </a:lnTo>
                  <a:cubicBezTo>
                    <a:pt x="14986" y="847245"/>
                    <a:pt x="9798" y="845096"/>
                    <a:pt x="5974" y="841271"/>
                  </a:cubicBezTo>
                  <a:cubicBezTo>
                    <a:pt x="2149" y="837446"/>
                    <a:pt x="0" y="832259"/>
                    <a:pt x="0" y="826850"/>
                  </a:cubicBezTo>
                  <a:lnTo>
                    <a:pt x="0" y="20395"/>
                  </a:lnTo>
                  <a:cubicBezTo>
                    <a:pt x="0" y="9131"/>
                    <a:pt x="9131" y="0"/>
                    <a:pt x="20395" y="0"/>
                  </a:cubicBezTo>
                  <a:close/>
                </a:path>
              </a:pathLst>
            </a:custGeom>
            <a:solidFill>
              <a:srgbClr val="FAFAFA"/>
            </a:solidFill>
          </p:spPr>
          <p:txBody>
            <a:bodyPr/>
            <a:lstStyle/>
            <a:p>
              <a:endParaRPr lang="en-GB"/>
            </a:p>
          </p:txBody>
        </p:sp>
        <p:sp>
          <p:nvSpPr>
            <p:cNvPr id="4" name="TextBox 4"/>
            <p:cNvSpPr txBox="1"/>
            <p:nvPr/>
          </p:nvSpPr>
          <p:spPr>
            <a:xfrm>
              <a:off x="0" y="-38100"/>
              <a:ext cx="5829286" cy="885345"/>
            </a:xfrm>
            <a:prstGeom prst="rect">
              <a:avLst/>
            </a:prstGeom>
          </p:spPr>
          <p:txBody>
            <a:bodyPr lIns="44434" tIns="44434" rIns="44434" bIns="44434" rtlCol="0" anchor="ctr"/>
            <a:lstStyle/>
            <a:p>
              <a:pPr algn="ctr">
                <a:lnSpc>
                  <a:spcPts val="3359"/>
                </a:lnSpc>
              </a:pPr>
              <a:endParaRPr/>
            </a:p>
          </p:txBody>
        </p:sp>
      </p:grpSp>
      <p:sp>
        <p:nvSpPr>
          <p:cNvPr id="5" name="Freeform 5"/>
          <p:cNvSpPr/>
          <p:nvPr/>
        </p:nvSpPr>
        <p:spPr>
          <a:xfrm>
            <a:off x="14391725" y="8354759"/>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grpSp>
        <p:nvGrpSpPr>
          <p:cNvPr id="6" name="Group 6"/>
          <p:cNvGrpSpPr/>
          <p:nvPr/>
        </p:nvGrpSpPr>
        <p:grpSpPr>
          <a:xfrm>
            <a:off x="613597" y="681505"/>
            <a:ext cx="5273574" cy="454453"/>
            <a:chOff x="0" y="0"/>
            <a:chExt cx="1388925" cy="119691"/>
          </a:xfrm>
        </p:grpSpPr>
        <p:sp>
          <p:nvSpPr>
            <p:cNvPr id="7" name="Freeform 7"/>
            <p:cNvSpPr/>
            <p:nvPr/>
          </p:nvSpPr>
          <p:spPr>
            <a:xfrm>
              <a:off x="0" y="0"/>
              <a:ext cx="1388925" cy="119691"/>
            </a:xfrm>
            <a:custGeom>
              <a:avLst/>
              <a:gdLst/>
              <a:ahLst/>
              <a:cxnLst/>
              <a:rect l="l" t="t" r="r" b="b"/>
              <a:pathLst>
                <a:path w="1388925" h="119691">
                  <a:moveTo>
                    <a:pt x="0" y="0"/>
                  </a:moveTo>
                  <a:lnTo>
                    <a:pt x="1388925" y="0"/>
                  </a:lnTo>
                  <a:lnTo>
                    <a:pt x="1388925" y="119691"/>
                  </a:lnTo>
                  <a:lnTo>
                    <a:pt x="0" y="119691"/>
                  </a:lnTo>
                  <a:close/>
                </a:path>
              </a:pathLst>
            </a:custGeom>
            <a:solidFill>
              <a:srgbClr val="1D194F"/>
            </a:solidFill>
          </p:spPr>
          <p:txBody>
            <a:bodyPr/>
            <a:lstStyle/>
            <a:p>
              <a:endParaRPr lang="en-GB"/>
            </a:p>
          </p:txBody>
        </p:sp>
        <p:sp>
          <p:nvSpPr>
            <p:cNvPr id="8" name="TextBox 8"/>
            <p:cNvSpPr txBox="1"/>
            <p:nvPr/>
          </p:nvSpPr>
          <p:spPr>
            <a:xfrm>
              <a:off x="0" y="-47625"/>
              <a:ext cx="1388925" cy="167316"/>
            </a:xfrm>
            <a:prstGeom prst="rect">
              <a:avLst/>
            </a:prstGeom>
          </p:spPr>
          <p:txBody>
            <a:bodyPr lIns="50800" tIns="50800" rIns="50800" bIns="50800" rtlCol="0" anchor="ctr"/>
            <a:lstStyle/>
            <a:p>
              <a:pPr algn="ctr">
                <a:lnSpc>
                  <a:spcPts val="3012"/>
                </a:lnSpc>
              </a:pPr>
              <a:endParaRPr/>
            </a:p>
          </p:txBody>
        </p:sp>
      </p:grpSp>
      <p:grpSp>
        <p:nvGrpSpPr>
          <p:cNvPr id="9" name="Group 9"/>
          <p:cNvGrpSpPr/>
          <p:nvPr/>
        </p:nvGrpSpPr>
        <p:grpSpPr>
          <a:xfrm>
            <a:off x="613597" y="238232"/>
            <a:ext cx="3207069" cy="589152"/>
            <a:chOff x="0" y="0"/>
            <a:chExt cx="844660" cy="155168"/>
          </a:xfrm>
        </p:grpSpPr>
        <p:sp>
          <p:nvSpPr>
            <p:cNvPr id="10" name="Freeform 10"/>
            <p:cNvSpPr/>
            <p:nvPr/>
          </p:nvSpPr>
          <p:spPr>
            <a:xfrm>
              <a:off x="0" y="0"/>
              <a:ext cx="844660" cy="155168"/>
            </a:xfrm>
            <a:custGeom>
              <a:avLst/>
              <a:gdLst/>
              <a:ahLst/>
              <a:cxnLst/>
              <a:rect l="l" t="t" r="r" b="b"/>
              <a:pathLst>
                <a:path w="844660" h="155168">
                  <a:moveTo>
                    <a:pt x="0" y="0"/>
                  </a:moveTo>
                  <a:lnTo>
                    <a:pt x="844660" y="0"/>
                  </a:lnTo>
                  <a:lnTo>
                    <a:pt x="844660" y="155168"/>
                  </a:lnTo>
                  <a:lnTo>
                    <a:pt x="0" y="155168"/>
                  </a:lnTo>
                  <a:close/>
                </a:path>
              </a:pathLst>
            </a:custGeom>
            <a:solidFill>
              <a:srgbClr val="1D194F"/>
            </a:solidFill>
          </p:spPr>
          <p:txBody>
            <a:bodyPr/>
            <a:lstStyle/>
            <a:p>
              <a:endParaRPr lang="en-GB"/>
            </a:p>
          </p:txBody>
        </p:sp>
        <p:sp>
          <p:nvSpPr>
            <p:cNvPr id="11" name="TextBox 11"/>
            <p:cNvSpPr txBox="1"/>
            <p:nvPr/>
          </p:nvSpPr>
          <p:spPr>
            <a:xfrm>
              <a:off x="0" y="-47625"/>
              <a:ext cx="844660" cy="202793"/>
            </a:xfrm>
            <a:prstGeom prst="rect">
              <a:avLst/>
            </a:prstGeom>
          </p:spPr>
          <p:txBody>
            <a:bodyPr lIns="50800" tIns="50800" rIns="50800" bIns="50800" rtlCol="0" anchor="ctr"/>
            <a:lstStyle/>
            <a:p>
              <a:pPr algn="ctr">
                <a:lnSpc>
                  <a:spcPts val="3012"/>
                </a:lnSpc>
              </a:pPr>
              <a:endParaRPr/>
            </a:p>
          </p:txBody>
        </p:sp>
      </p:grpSp>
      <p:sp>
        <p:nvSpPr>
          <p:cNvPr id="12" name="Freeform 12"/>
          <p:cNvSpPr/>
          <p:nvPr/>
        </p:nvSpPr>
        <p:spPr>
          <a:xfrm>
            <a:off x="11584261" y="3427590"/>
            <a:ext cx="2402395" cy="2392107"/>
          </a:xfrm>
          <a:custGeom>
            <a:avLst/>
            <a:gdLst/>
            <a:ahLst/>
            <a:cxnLst/>
            <a:rect l="l" t="t" r="r" b="b"/>
            <a:pathLst>
              <a:path w="2402395" h="2392107">
                <a:moveTo>
                  <a:pt x="0" y="0"/>
                </a:moveTo>
                <a:lnTo>
                  <a:pt x="2402395" y="0"/>
                </a:lnTo>
                <a:lnTo>
                  <a:pt x="2402395" y="2392107"/>
                </a:lnTo>
                <a:lnTo>
                  <a:pt x="0" y="2392107"/>
                </a:lnTo>
                <a:lnTo>
                  <a:pt x="0" y="0"/>
                </a:lnTo>
                <a:close/>
              </a:path>
            </a:pathLst>
          </a:custGeom>
          <a:blipFill>
            <a:blip r:embed="rId3"/>
            <a:stretch>
              <a:fillRect/>
            </a:stretch>
          </a:blipFill>
        </p:spPr>
        <p:txBody>
          <a:bodyPr/>
          <a:lstStyle/>
          <a:p>
            <a:endParaRPr lang="en-GB"/>
          </a:p>
        </p:txBody>
      </p:sp>
      <p:sp>
        <p:nvSpPr>
          <p:cNvPr id="13" name="TextBox 13"/>
          <p:cNvSpPr txBox="1"/>
          <p:nvPr/>
        </p:nvSpPr>
        <p:spPr>
          <a:xfrm>
            <a:off x="696420" y="287625"/>
            <a:ext cx="6309912" cy="749660"/>
          </a:xfrm>
          <a:prstGeom prst="rect">
            <a:avLst/>
          </a:prstGeom>
        </p:spPr>
        <p:txBody>
          <a:bodyPr lIns="0" tIns="0" rIns="0" bIns="0" rtlCol="0" anchor="t">
            <a:spAutoFit/>
          </a:bodyPr>
          <a:lstStyle/>
          <a:p>
            <a:pPr algn="l">
              <a:lnSpc>
                <a:spcPts val="3048"/>
              </a:lnSpc>
              <a:spcBef>
                <a:spcPct val="0"/>
              </a:spcBef>
            </a:pPr>
            <a:r>
              <a:rPr lang="en-US" sz="2177">
                <a:solidFill>
                  <a:srgbClr val="E9511D"/>
                </a:solidFill>
                <a:latin typeface="Anton"/>
                <a:ea typeface="Anton"/>
                <a:cs typeface="Anton"/>
                <a:sym typeface="Anton"/>
              </a:rPr>
              <a:t>Médecins du Monde France</a:t>
            </a:r>
          </a:p>
          <a:p>
            <a:pPr algn="l">
              <a:lnSpc>
                <a:spcPts val="3048"/>
              </a:lnSpc>
              <a:spcBef>
                <a:spcPct val="0"/>
              </a:spcBef>
            </a:pPr>
            <a:r>
              <a:rPr lang="en-US" sz="2177">
                <a:solidFill>
                  <a:srgbClr val="E9511D"/>
                </a:solidFill>
                <a:latin typeface="Anton"/>
                <a:ea typeface="Anton"/>
                <a:cs typeface="Anton"/>
                <a:sym typeface="Anton"/>
              </a:rPr>
              <a:t>45 YEARS OF FIGHTING FOR ACCESS TO HEALTHCARE</a:t>
            </a:r>
          </a:p>
        </p:txBody>
      </p:sp>
      <p:sp>
        <p:nvSpPr>
          <p:cNvPr id="14" name="TextBox 14"/>
          <p:cNvSpPr txBox="1"/>
          <p:nvPr/>
        </p:nvSpPr>
        <p:spPr>
          <a:xfrm>
            <a:off x="5235475" y="3091058"/>
            <a:ext cx="8243267" cy="722246"/>
          </a:xfrm>
          <a:prstGeom prst="rect">
            <a:avLst/>
          </a:prstGeom>
        </p:spPr>
        <p:txBody>
          <a:bodyPr lIns="0" tIns="0" rIns="0" bIns="0" rtlCol="0" anchor="t">
            <a:spAutoFit/>
          </a:bodyPr>
          <a:lstStyle/>
          <a:p>
            <a:pPr algn="l">
              <a:lnSpc>
                <a:spcPts val="5866"/>
              </a:lnSpc>
              <a:spcBef>
                <a:spcPct val="0"/>
              </a:spcBef>
            </a:pPr>
            <a:r>
              <a:rPr lang="en-US" sz="4190">
                <a:solidFill>
                  <a:srgbClr val="E9511D"/>
                </a:solidFill>
                <a:latin typeface="Anton"/>
                <a:ea typeface="Anton"/>
                <a:cs typeface="Anton"/>
                <a:sym typeface="Anton"/>
              </a:rPr>
              <a:t>Santé et environnement au Népal​</a:t>
            </a:r>
          </a:p>
        </p:txBody>
      </p:sp>
      <p:sp>
        <p:nvSpPr>
          <p:cNvPr id="15" name="TextBox 15"/>
          <p:cNvSpPr txBox="1"/>
          <p:nvPr/>
        </p:nvSpPr>
        <p:spPr>
          <a:xfrm>
            <a:off x="3820665" y="5758558"/>
            <a:ext cx="8750721" cy="1791594"/>
          </a:xfrm>
          <a:prstGeom prst="rect">
            <a:avLst/>
          </a:prstGeom>
        </p:spPr>
        <p:txBody>
          <a:bodyPr lIns="0" tIns="0" rIns="0" bIns="0" rtlCol="0" anchor="t">
            <a:spAutoFit/>
          </a:bodyPr>
          <a:lstStyle/>
          <a:p>
            <a:pPr algn="ctr">
              <a:lnSpc>
                <a:spcPts val="3575"/>
              </a:lnSpc>
              <a:spcBef>
                <a:spcPct val="0"/>
              </a:spcBef>
            </a:pPr>
            <a:r>
              <a:rPr lang="en-US" sz="2554">
                <a:solidFill>
                  <a:srgbClr val="E9511D"/>
                </a:solidFill>
                <a:latin typeface="Open Sans"/>
                <a:ea typeface="Open Sans"/>
                <a:cs typeface="Open Sans"/>
                <a:sym typeface="Open Sans"/>
              </a:rPr>
              <a:t>www.medecinsdumonde.org​</a:t>
            </a:r>
          </a:p>
          <a:p>
            <a:pPr algn="ctr">
              <a:lnSpc>
                <a:spcPts val="3575"/>
              </a:lnSpc>
              <a:spcBef>
                <a:spcPct val="0"/>
              </a:spcBef>
            </a:pPr>
            <a:r>
              <a:rPr lang="en-US" sz="2554">
                <a:solidFill>
                  <a:srgbClr val="E9511D"/>
                </a:solidFill>
                <a:latin typeface="Open Sans"/>
                <a:ea typeface="Open Sans"/>
                <a:cs typeface="Open Sans"/>
                <a:sym typeface="Open Sans"/>
              </a:rPr>
              <a:t>Twitter : MdM_France​</a:t>
            </a:r>
          </a:p>
          <a:p>
            <a:pPr algn="ctr">
              <a:lnSpc>
                <a:spcPts val="3575"/>
              </a:lnSpc>
              <a:spcBef>
                <a:spcPct val="0"/>
              </a:spcBef>
            </a:pPr>
            <a:r>
              <a:rPr lang="en-US" sz="2554">
                <a:solidFill>
                  <a:srgbClr val="E9511D"/>
                </a:solidFill>
                <a:latin typeface="Open Sans"/>
                <a:ea typeface="Open Sans"/>
                <a:cs typeface="Open Sans"/>
                <a:sym typeface="Open Sans"/>
              </a:rPr>
              <a:t>Instagram: @médecinsdumonde​</a:t>
            </a:r>
          </a:p>
          <a:p>
            <a:pPr algn="ctr">
              <a:lnSpc>
                <a:spcPts val="3575"/>
              </a:lnSpc>
              <a:spcBef>
                <a:spcPct val="0"/>
              </a:spcBef>
            </a:pPr>
            <a:r>
              <a:rPr lang="en-US" sz="2554">
                <a:solidFill>
                  <a:srgbClr val="E9511D"/>
                </a:solidFill>
                <a:latin typeface="Open Sans"/>
                <a:ea typeface="Open Sans"/>
                <a:cs typeface="Open Sans"/>
                <a:sym typeface="Open Sans"/>
              </a:rPr>
              <a:t>Facebook: Médecins du Monde France​</a:t>
            </a:r>
          </a:p>
        </p:txBody>
      </p:sp>
      <p:grpSp>
        <p:nvGrpSpPr>
          <p:cNvPr id="16" name="Group 16"/>
          <p:cNvGrpSpPr/>
          <p:nvPr/>
        </p:nvGrpSpPr>
        <p:grpSpPr>
          <a:xfrm>
            <a:off x="5454911" y="4078286"/>
            <a:ext cx="6129350" cy="1090716"/>
            <a:chOff x="0" y="0"/>
            <a:chExt cx="8172467" cy="1454287"/>
          </a:xfrm>
        </p:grpSpPr>
        <p:grpSp>
          <p:nvGrpSpPr>
            <p:cNvPr id="17" name="Group 17"/>
            <p:cNvGrpSpPr/>
            <p:nvPr/>
          </p:nvGrpSpPr>
          <p:grpSpPr>
            <a:xfrm>
              <a:off x="0" y="0"/>
              <a:ext cx="8172467" cy="1454287"/>
              <a:chOff x="0" y="0"/>
              <a:chExt cx="1614314" cy="287267"/>
            </a:xfrm>
          </p:grpSpPr>
          <p:sp>
            <p:nvSpPr>
              <p:cNvPr id="18" name="Freeform 18"/>
              <p:cNvSpPr/>
              <p:nvPr/>
            </p:nvSpPr>
            <p:spPr>
              <a:xfrm>
                <a:off x="0" y="0"/>
                <a:ext cx="1614314" cy="287267"/>
              </a:xfrm>
              <a:custGeom>
                <a:avLst/>
                <a:gdLst/>
                <a:ahLst/>
                <a:cxnLst/>
                <a:rect l="l" t="t" r="r" b="b"/>
                <a:pathLst>
                  <a:path w="1614314" h="287267">
                    <a:moveTo>
                      <a:pt x="0" y="0"/>
                    </a:moveTo>
                    <a:lnTo>
                      <a:pt x="1614314" y="0"/>
                    </a:lnTo>
                    <a:lnTo>
                      <a:pt x="1614314" y="287267"/>
                    </a:lnTo>
                    <a:lnTo>
                      <a:pt x="0" y="287267"/>
                    </a:lnTo>
                    <a:close/>
                  </a:path>
                </a:pathLst>
              </a:custGeom>
              <a:solidFill>
                <a:srgbClr val="E9511C"/>
              </a:solidFill>
            </p:spPr>
            <p:txBody>
              <a:bodyPr/>
              <a:lstStyle/>
              <a:p>
                <a:endParaRPr lang="en-GB"/>
              </a:p>
            </p:txBody>
          </p:sp>
          <p:sp>
            <p:nvSpPr>
              <p:cNvPr id="19" name="TextBox 19"/>
              <p:cNvSpPr txBox="1"/>
              <p:nvPr/>
            </p:nvSpPr>
            <p:spPr>
              <a:xfrm>
                <a:off x="0" y="-47625"/>
                <a:ext cx="1614314" cy="334892"/>
              </a:xfrm>
              <a:prstGeom prst="rect">
                <a:avLst/>
              </a:prstGeom>
            </p:spPr>
            <p:txBody>
              <a:bodyPr lIns="50800" tIns="50800" rIns="50800" bIns="50800" rtlCol="0" anchor="ctr"/>
              <a:lstStyle/>
              <a:p>
                <a:pPr algn="ctr">
                  <a:lnSpc>
                    <a:spcPts val="3012"/>
                  </a:lnSpc>
                </a:pPr>
                <a:endParaRPr/>
              </a:p>
            </p:txBody>
          </p:sp>
        </p:grpSp>
        <p:sp>
          <p:nvSpPr>
            <p:cNvPr id="20" name="TextBox 20"/>
            <p:cNvSpPr txBox="1"/>
            <p:nvPr/>
          </p:nvSpPr>
          <p:spPr>
            <a:xfrm>
              <a:off x="183623" y="238839"/>
              <a:ext cx="7662278" cy="1164579"/>
            </a:xfrm>
            <a:prstGeom prst="rect">
              <a:avLst/>
            </a:prstGeom>
          </p:spPr>
          <p:txBody>
            <a:bodyPr lIns="0" tIns="0" rIns="0" bIns="0" rtlCol="0" anchor="t">
              <a:spAutoFit/>
            </a:bodyPr>
            <a:lstStyle/>
            <a:p>
              <a:pPr marL="0" lvl="0" indent="0" algn="l">
                <a:lnSpc>
                  <a:spcPts val="6993"/>
                </a:lnSpc>
              </a:pPr>
              <a:r>
                <a:rPr lang="en-US" sz="5779">
                  <a:solidFill>
                    <a:srgbClr val="FEFEFE"/>
                  </a:solidFill>
                  <a:latin typeface="Anton"/>
                  <a:ea typeface="Anton"/>
                  <a:cs typeface="Anton"/>
                  <a:sym typeface="Anton"/>
                </a:rPr>
                <a:t>MÉDECINS DU MONDE​</a:t>
              </a:r>
            </a:p>
          </p:txBody>
        </p:sp>
      </p:grpSp>
      <p:pic>
        <p:nvPicPr>
          <p:cNvPr id="21" name="Picture 21"/>
          <p:cNvPicPr>
            <a:picLocks noChangeAspect="1"/>
          </p:cNvPicPr>
          <p:nvPr/>
        </p:nvPicPr>
        <p:blipFill>
          <a:blip r:embed="rId4"/>
          <a:stretch>
            <a:fillRect/>
          </a:stretch>
        </p:blipFill>
        <p:spPr>
          <a:xfrm>
            <a:off x="7140718" y="8002323"/>
            <a:ext cx="2232047" cy="2232047"/>
          </a:xfrm>
          <a:prstGeom prst="rect">
            <a:avLst/>
          </a:prstGeom>
        </p:spPr>
      </p:pic>
      <p:sp>
        <p:nvSpPr>
          <p:cNvPr id="22" name="TextBox 22"/>
          <p:cNvSpPr txBox="1"/>
          <p:nvPr/>
        </p:nvSpPr>
        <p:spPr>
          <a:xfrm>
            <a:off x="2215158" y="8396101"/>
            <a:ext cx="4791174" cy="722246"/>
          </a:xfrm>
          <a:prstGeom prst="rect">
            <a:avLst/>
          </a:prstGeom>
        </p:spPr>
        <p:txBody>
          <a:bodyPr lIns="0" tIns="0" rIns="0" bIns="0" rtlCol="0" anchor="t">
            <a:spAutoFit/>
          </a:bodyPr>
          <a:lstStyle/>
          <a:p>
            <a:pPr algn="l">
              <a:lnSpc>
                <a:spcPts val="5866"/>
              </a:lnSpc>
              <a:spcBef>
                <a:spcPct val="0"/>
              </a:spcBef>
            </a:pPr>
            <a:r>
              <a:rPr lang="en-US" sz="4190">
                <a:solidFill>
                  <a:srgbClr val="E9511D"/>
                </a:solidFill>
                <a:latin typeface="Anton"/>
                <a:ea typeface="Anton"/>
                <a:cs typeface="Anton"/>
                <a:sym typeface="Anton"/>
              </a:rPr>
              <a:t>For more information:</a:t>
            </a:r>
          </a:p>
        </p:txBody>
      </p:sp>
      <p:sp>
        <p:nvSpPr>
          <p:cNvPr id="23" name="TextBox 23"/>
          <p:cNvSpPr txBox="1"/>
          <p:nvPr/>
        </p:nvSpPr>
        <p:spPr>
          <a:xfrm>
            <a:off x="2865757" y="9210675"/>
            <a:ext cx="3912632" cy="373966"/>
          </a:xfrm>
          <a:prstGeom prst="rect">
            <a:avLst/>
          </a:prstGeom>
        </p:spPr>
        <p:txBody>
          <a:bodyPr lIns="0" tIns="0" rIns="0" bIns="0" rtlCol="0" anchor="t">
            <a:spAutoFit/>
          </a:bodyPr>
          <a:lstStyle/>
          <a:p>
            <a:pPr algn="ctr">
              <a:lnSpc>
                <a:spcPts val="3012"/>
              </a:lnSpc>
              <a:spcBef>
                <a:spcPct val="0"/>
              </a:spcBef>
            </a:pPr>
            <a:r>
              <a:rPr lang="en-US" sz="2151" b="1" u="sng">
                <a:solidFill>
                  <a:srgbClr val="E9511C"/>
                </a:solidFill>
                <a:latin typeface="Open Sans Bold"/>
                <a:ea typeface="Open Sans Bold"/>
                <a:cs typeface="Open Sans Bold"/>
                <a:sym typeface="Open Sans Bold"/>
              </a:rPr>
              <a:t>www.medecinsdumonde.org​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5B8D0-65FA-B097-47B4-3FD43839E5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4F921A-DE62-D2B8-6BE1-0FE627F625D2}"/>
              </a:ext>
            </a:extLst>
          </p:cNvPr>
          <p:cNvSpPr/>
          <p:nvPr/>
        </p:nvSpPr>
        <p:spPr>
          <a:xfrm>
            <a:off x="14769712" y="265112"/>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grpSp>
        <p:nvGrpSpPr>
          <p:cNvPr id="6" name="Group 6">
            <a:extLst>
              <a:ext uri="{FF2B5EF4-FFF2-40B4-BE49-F238E27FC236}">
                <a16:creationId xmlns:a16="http://schemas.microsoft.com/office/drawing/2014/main" id="{B2427B37-E7D1-9BA5-45D4-62F1CBAEE762}"/>
              </a:ext>
            </a:extLst>
          </p:cNvPr>
          <p:cNvGrpSpPr/>
          <p:nvPr/>
        </p:nvGrpSpPr>
        <p:grpSpPr>
          <a:xfrm>
            <a:off x="1028700" y="483342"/>
            <a:ext cx="6704699" cy="1090716"/>
            <a:chOff x="0" y="0"/>
            <a:chExt cx="8939599" cy="1454287"/>
          </a:xfrm>
        </p:grpSpPr>
        <p:grpSp>
          <p:nvGrpSpPr>
            <p:cNvPr id="7" name="Group 7">
              <a:extLst>
                <a:ext uri="{FF2B5EF4-FFF2-40B4-BE49-F238E27FC236}">
                  <a16:creationId xmlns:a16="http://schemas.microsoft.com/office/drawing/2014/main" id="{64BE7C6A-802F-3722-E0CE-7C1408138E95}"/>
                </a:ext>
              </a:extLst>
            </p:cNvPr>
            <p:cNvGrpSpPr/>
            <p:nvPr/>
          </p:nvGrpSpPr>
          <p:grpSpPr>
            <a:xfrm>
              <a:off x="0" y="0"/>
              <a:ext cx="8939599" cy="1454287"/>
              <a:chOff x="0" y="0"/>
              <a:chExt cx="1765847" cy="287267"/>
            </a:xfrm>
          </p:grpSpPr>
          <p:sp>
            <p:nvSpPr>
              <p:cNvPr id="8" name="Freeform 8">
                <a:extLst>
                  <a:ext uri="{FF2B5EF4-FFF2-40B4-BE49-F238E27FC236}">
                    <a16:creationId xmlns:a16="http://schemas.microsoft.com/office/drawing/2014/main" id="{F5ADAD36-14E8-F2AB-3632-83C03F7E5C60}"/>
                  </a:ext>
                </a:extLst>
              </p:cNvPr>
              <p:cNvSpPr/>
              <p:nvPr/>
            </p:nvSpPr>
            <p:spPr>
              <a:xfrm>
                <a:off x="0" y="0"/>
                <a:ext cx="1765847" cy="287267"/>
              </a:xfrm>
              <a:custGeom>
                <a:avLst/>
                <a:gdLst/>
                <a:ahLst/>
                <a:cxnLst/>
                <a:rect l="l" t="t" r="r" b="b"/>
                <a:pathLst>
                  <a:path w="1765847" h="287267">
                    <a:moveTo>
                      <a:pt x="0" y="0"/>
                    </a:moveTo>
                    <a:lnTo>
                      <a:pt x="1765847" y="0"/>
                    </a:lnTo>
                    <a:lnTo>
                      <a:pt x="1765847" y="287267"/>
                    </a:lnTo>
                    <a:lnTo>
                      <a:pt x="0" y="287267"/>
                    </a:lnTo>
                    <a:close/>
                  </a:path>
                </a:pathLst>
              </a:custGeom>
              <a:solidFill>
                <a:srgbClr val="E9511C"/>
              </a:solidFill>
            </p:spPr>
            <p:txBody>
              <a:bodyPr/>
              <a:lstStyle/>
              <a:p>
                <a:endParaRPr lang="en-GB"/>
              </a:p>
            </p:txBody>
          </p:sp>
          <p:sp>
            <p:nvSpPr>
              <p:cNvPr id="9" name="TextBox 9">
                <a:extLst>
                  <a:ext uri="{FF2B5EF4-FFF2-40B4-BE49-F238E27FC236}">
                    <a16:creationId xmlns:a16="http://schemas.microsoft.com/office/drawing/2014/main" id="{293A79A2-E3DC-0D1C-5AA3-C446555F475D}"/>
                  </a:ext>
                </a:extLst>
              </p:cNvPr>
              <p:cNvSpPr txBox="1"/>
              <p:nvPr/>
            </p:nvSpPr>
            <p:spPr>
              <a:xfrm>
                <a:off x="0" y="-47625"/>
                <a:ext cx="1765847" cy="334892"/>
              </a:xfrm>
              <a:prstGeom prst="rect">
                <a:avLst/>
              </a:prstGeom>
            </p:spPr>
            <p:txBody>
              <a:bodyPr lIns="50800" tIns="50800" rIns="50800" bIns="50800" rtlCol="0" anchor="ctr"/>
              <a:lstStyle/>
              <a:p>
                <a:pPr algn="ctr">
                  <a:lnSpc>
                    <a:spcPts val="3012"/>
                  </a:lnSpc>
                </a:pPr>
                <a:endParaRPr/>
              </a:p>
            </p:txBody>
          </p:sp>
        </p:grpSp>
        <p:sp>
          <p:nvSpPr>
            <p:cNvPr id="10" name="TextBox 10">
              <a:extLst>
                <a:ext uri="{FF2B5EF4-FFF2-40B4-BE49-F238E27FC236}">
                  <a16:creationId xmlns:a16="http://schemas.microsoft.com/office/drawing/2014/main" id="{9FCE1747-CD44-6E21-B6FE-22AB3E881EC0}"/>
                </a:ext>
              </a:extLst>
            </p:cNvPr>
            <p:cNvSpPr txBox="1"/>
            <p:nvPr/>
          </p:nvSpPr>
          <p:spPr>
            <a:xfrm>
              <a:off x="200860" y="238839"/>
              <a:ext cx="8381519" cy="1164579"/>
            </a:xfrm>
            <a:prstGeom prst="rect">
              <a:avLst/>
            </a:prstGeom>
          </p:spPr>
          <p:txBody>
            <a:bodyPr lIns="0" tIns="0" rIns="0" bIns="0" rtlCol="0" anchor="t">
              <a:spAutoFit/>
            </a:bodyPr>
            <a:lstStyle/>
            <a:p>
              <a:pPr marL="0" lvl="0" indent="0" algn="l">
                <a:lnSpc>
                  <a:spcPts val="6993"/>
                </a:lnSpc>
              </a:pPr>
              <a:r>
                <a:rPr lang="en-US" sz="5779" dirty="0">
                  <a:solidFill>
                    <a:srgbClr val="FEFEFE"/>
                  </a:solidFill>
                  <a:latin typeface="Anton"/>
                  <a:ea typeface="Anton"/>
                  <a:cs typeface="Anton"/>
                  <a:sym typeface="Anton"/>
                </a:rPr>
                <a:t>Biography</a:t>
              </a:r>
            </a:p>
          </p:txBody>
        </p:sp>
      </p:grpSp>
      <p:sp>
        <p:nvSpPr>
          <p:cNvPr id="11" name="TextBox 11">
            <a:extLst>
              <a:ext uri="{FF2B5EF4-FFF2-40B4-BE49-F238E27FC236}">
                <a16:creationId xmlns:a16="http://schemas.microsoft.com/office/drawing/2014/main" id="{C96F4B11-7ED6-ABAB-25E8-2C16C216DDAE}"/>
              </a:ext>
            </a:extLst>
          </p:cNvPr>
          <p:cNvSpPr txBox="1"/>
          <p:nvPr/>
        </p:nvSpPr>
        <p:spPr>
          <a:xfrm>
            <a:off x="1028700" y="1910798"/>
            <a:ext cx="16061690" cy="2534796"/>
          </a:xfrm>
          <a:prstGeom prst="rect">
            <a:avLst/>
          </a:prstGeom>
        </p:spPr>
        <p:txBody>
          <a:bodyPr lIns="0" tIns="0" rIns="0" bIns="0" rtlCol="0" anchor="t">
            <a:spAutoFit/>
          </a:bodyPr>
          <a:lstStyle/>
          <a:p>
            <a:pPr marL="271780" lvl="1" algn="just">
              <a:lnSpc>
                <a:spcPts val="3956"/>
              </a:lnSpc>
            </a:pPr>
            <a:r>
              <a:rPr lang="en-US" sz="2800" b="0" i="0" dirty="0">
                <a:solidFill>
                  <a:srgbClr val="000000"/>
                </a:solidFill>
                <a:effectLst/>
                <a:latin typeface="Aptos" panose="020B0004020202020204" pitchFamily="34" charset="0"/>
              </a:rPr>
              <a:t>Mahesh Prasad Joshi is the Program Manager at Médecins du Monde (MdM) – France. Over 12 years of experience in public health and social development sectors in Nepal. Holds postgraduate degrees in Public Health and Sociology. </a:t>
            </a:r>
            <a:r>
              <a:rPr lang="en-US" sz="2800" dirty="0">
                <a:solidFill>
                  <a:srgbClr val="000000"/>
                </a:solidFill>
                <a:latin typeface="Aptos" panose="020B0004020202020204" pitchFamily="34" charset="0"/>
              </a:rPr>
              <a:t>A</a:t>
            </a:r>
            <a:r>
              <a:rPr lang="en-US" sz="2800" b="0" i="0" dirty="0">
                <a:solidFill>
                  <a:srgbClr val="000000"/>
                </a:solidFill>
                <a:effectLst/>
                <a:latin typeface="Aptos" panose="020B0004020202020204" pitchFamily="34" charset="0"/>
              </a:rPr>
              <a:t>ctively involved in policy advocacy, research, and program implementation with a focus on health system strengthening, social security, and reducing social inequalities. </a:t>
            </a:r>
            <a:r>
              <a:rPr lang="en-US" sz="2800" dirty="0">
                <a:solidFill>
                  <a:srgbClr val="000000"/>
                </a:solidFill>
                <a:latin typeface="Aptos" panose="020B0004020202020204" pitchFamily="34" charset="0"/>
              </a:rPr>
              <a:t>S</a:t>
            </a:r>
            <a:r>
              <a:rPr lang="en-US" sz="2800" b="0" i="0" dirty="0">
                <a:solidFill>
                  <a:srgbClr val="000000"/>
                </a:solidFill>
                <a:effectLst/>
                <a:latin typeface="Aptos" panose="020B0004020202020204" pitchFamily="34" charset="0"/>
              </a:rPr>
              <a:t>trong interest and commitment to promoting social equity and improving health rights.  </a:t>
            </a:r>
            <a:endParaRPr lang="en-US" sz="3600" dirty="0">
              <a:solidFill>
                <a:srgbClr val="1D1A55"/>
              </a:solidFill>
              <a:latin typeface="Anton"/>
            </a:endParaRPr>
          </a:p>
        </p:txBody>
      </p:sp>
      <p:grpSp>
        <p:nvGrpSpPr>
          <p:cNvPr id="12" name="Group 3">
            <a:extLst>
              <a:ext uri="{FF2B5EF4-FFF2-40B4-BE49-F238E27FC236}">
                <a16:creationId xmlns:a16="http://schemas.microsoft.com/office/drawing/2014/main" id="{DB0EE221-4AFA-4029-8588-61569B40057A}"/>
              </a:ext>
            </a:extLst>
          </p:cNvPr>
          <p:cNvGrpSpPr/>
          <p:nvPr/>
        </p:nvGrpSpPr>
        <p:grpSpPr>
          <a:xfrm>
            <a:off x="-1" y="9596668"/>
            <a:ext cx="18288001" cy="690332"/>
            <a:chOff x="0" y="0"/>
            <a:chExt cx="4971896" cy="248871"/>
          </a:xfrm>
        </p:grpSpPr>
        <p:sp>
          <p:nvSpPr>
            <p:cNvPr id="13" name="Freeform 4">
              <a:extLst>
                <a:ext uri="{FF2B5EF4-FFF2-40B4-BE49-F238E27FC236}">
                  <a16:creationId xmlns:a16="http://schemas.microsoft.com/office/drawing/2014/main" id="{8F59A170-F4A3-7BD4-826E-F2078BE650E9}"/>
                </a:ext>
              </a:extLst>
            </p:cNvPr>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14" name="TextBox 5">
              <a:extLst>
                <a:ext uri="{FF2B5EF4-FFF2-40B4-BE49-F238E27FC236}">
                  <a16:creationId xmlns:a16="http://schemas.microsoft.com/office/drawing/2014/main" id="{C80A457B-B433-F454-B56B-DEBAE74A999E}"/>
                </a:ext>
              </a:extLst>
            </p:cNvPr>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spTree>
    <p:extLst>
      <p:ext uri="{BB962C8B-B14F-4D97-AF65-F5344CB8AC3E}">
        <p14:creationId xmlns:p14="http://schemas.microsoft.com/office/powerpoint/2010/main" val="315215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GB"/>
          </a:p>
        </p:txBody>
      </p:sp>
      <p:grpSp>
        <p:nvGrpSpPr>
          <p:cNvPr id="3" name="Group 3"/>
          <p:cNvGrpSpPr/>
          <p:nvPr/>
        </p:nvGrpSpPr>
        <p:grpSpPr>
          <a:xfrm>
            <a:off x="3779484" y="8332329"/>
            <a:ext cx="3149484" cy="944931"/>
            <a:chOff x="0" y="0"/>
            <a:chExt cx="829494" cy="248871"/>
          </a:xfrm>
        </p:grpSpPr>
        <p:sp>
          <p:nvSpPr>
            <p:cNvPr id="4" name="Freeform 4"/>
            <p:cNvSpPr/>
            <p:nvPr/>
          </p:nvSpPr>
          <p:spPr>
            <a:xfrm>
              <a:off x="0" y="0"/>
              <a:ext cx="829494" cy="248871"/>
            </a:xfrm>
            <a:custGeom>
              <a:avLst/>
              <a:gdLst/>
              <a:ahLst/>
              <a:cxnLst/>
              <a:rect l="l" t="t" r="r" b="b"/>
              <a:pathLst>
                <a:path w="829494" h="248871">
                  <a:moveTo>
                    <a:pt x="0" y="0"/>
                  </a:moveTo>
                  <a:lnTo>
                    <a:pt x="829494" y="0"/>
                  </a:lnTo>
                  <a:lnTo>
                    <a:pt x="829494" y="248871"/>
                  </a:lnTo>
                  <a:lnTo>
                    <a:pt x="0" y="248871"/>
                  </a:lnTo>
                  <a:close/>
                </a:path>
              </a:pathLst>
            </a:custGeom>
            <a:solidFill>
              <a:srgbClr val="1D194F"/>
            </a:solidFill>
          </p:spPr>
          <p:txBody>
            <a:bodyPr/>
            <a:lstStyle/>
            <a:p>
              <a:endParaRPr lang="en-GB"/>
            </a:p>
          </p:txBody>
        </p:sp>
        <p:sp>
          <p:nvSpPr>
            <p:cNvPr id="5" name="TextBox 5"/>
            <p:cNvSpPr txBox="1"/>
            <p:nvPr/>
          </p:nvSpPr>
          <p:spPr>
            <a:xfrm>
              <a:off x="0" y="-47625"/>
              <a:ext cx="829494" cy="296496"/>
            </a:xfrm>
            <a:prstGeom prst="rect">
              <a:avLst/>
            </a:prstGeom>
          </p:spPr>
          <p:txBody>
            <a:bodyPr lIns="50800" tIns="50800" rIns="50800" bIns="50800" rtlCol="0" anchor="ctr"/>
            <a:lstStyle/>
            <a:p>
              <a:pPr algn="ctr">
                <a:lnSpc>
                  <a:spcPts val="3012"/>
                </a:lnSpc>
              </a:pPr>
              <a:endParaRPr/>
            </a:p>
          </p:txBody>
        </p:sp>
      </p:grpSp>
      <p:grpSp>
        <p:nvGrpSpPr>
          <p:cNvPr id="6" name="Group 6"/>
          <p:cNvGrpSpPr/>
          <p:nvPr/>
        </p:nvGrpSpPr>
        <p:grpSpPr>
          <a:xfrm>
            <a:off x="2074138" y="2672808"/>
            <a:ext cx="1018495" cy="101849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4900"/>
                </a:lnSpc>
              </a:pPr>
              <a:r>
                <a:rPr lang="en-US" sz="3500" b="1">
                  <a:solidFill>
                    <a:srgbClr val="FFFFFF"/>
                  </a:solidFill>
                  <a:latin typeface="Open Sans Bold"/>
                  <a:ea typeface="Open Sans Bold"/>
                  <a:cs typeface="Open Sans Bold"/>
                  <a:sym typeface="Open Sans Bold"/>
                </a:rPr>
                <a:t>01</a:t>
              </a:r>
            </a:p>
          </p:txBody>
        </p:sp>
      </p:grpSp>
      <p:grpSp>
        <p:nvGrpSpPr>
          <p:cNvPr id="9" name="Group 9"/>
          <p:cNvGrpSpPr/>
          <p:nvPr/>
        </p:nvGrpSpPr>
        <p:grpSpPr>
          <a:xfrm>
            <a:off x="2059390" y="4101117"/>
            <a:ext cx="1018495" cy="101849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11" name="TextBox 11"/>
            <p:cNvSpPr txBox="1"/>
            <p:nvPr/>
          </p:nvSpPr>
          <p:spPr>
            <a:xfrm>
              <a:off x="76200" y="9525"/>
              <a:ext cx="660400" cy="727075"/>
            </a:xfrm>
            <a:prstGeom prst="rect">
              <a:avLst/>
            </a:prstGeom>
          </p:spPr>
          <p:txBody>
            <a:bodyPr lIns="50800" tIns="50800" rIns="50800" bIns="50800" rtlCol="0" anchor="ctr"/>
            <a:lstStyle/>
            <a:p>
              <a:pPr algn="ctr">
                <a:lnSpc>
                  <a:spcPts val="4900"/>
                </a:lnSpc>
              </a:pPr>
              <a:r>
                <a:rPr lang="en-US" sz="3500" b="1">
                  <a:solidFill>
                    <a:srgbClr val="FFFFFF"/>
                  </a:solidFill>
                  <a:latin typeface="Open Sans Bold"/>
                  <a:ea typeface="Open Sans Bold"/>
                  <a:cs typeface="Open Sans Bold"/>
                  <a:sym typeface="Open Sans Bold"/>
                </a:rPr>
                <a:t>02</a:t>
              </a:r>
            </a:p>
          </p:txBody>
        </p:sp>
      </p:grpSp>
      <p:grpSp>
        <p:nvGrpSpPr>
          <p:cNvPr id="12" name="Group 12"/>
          <p:cNvGrpSpPr/>
          <p:nvPr/>
        </p:nvGrpSpPr>
        <p:grpSpPr>
          <a:xfrm>
            <a:off x="2088886" y="5454712"/>
            <a:ext cx="1018495" cy="101849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14" name="TextBox 14"/>
            <p:cNvSpPr txBox="1"/>
            <p:nvPr/>
          </p:nvSpPr>
          <p:spPr>
            <a:xfrm>
              <a:off x="76200" y="9525"/>
              <a:ext cx="660400" cy="727075"/>
            </a:xfrm>
            <a:prstGeom prst="rect">
              <a:avLst/>
            </a:prstGeom>
          </p:spPr>
          <p:txBody>
            <a:bodyPr lIns="50800" tIns="50800" rIns="50800" bIns="50800" rtlCol="0" anchor="ctr"/>
            <a:lstStyle/>
            <a:p>
              <a:pPr algn="ctr">
                <a:lnSpc>
                  <a:spcPts val="4900"/>
                </a:lnSpc>
              </a:pPr>
              <a:r>
                <a:rPr lang="en-US" sz="3500" b="1" dirty="0">
                  <a:solidFill>
                    <a:srgbClr val="FFFFFF"/>
                  </a:solidFill>
                  <a:latin typeface="Open Sans Bold"/>
                  <a:ea typeface="Open Sans Bold"/>
                  <a:cs typeface="Open Sans Bold"/>
                  <a:sym typeface="Open Sans Bold"/>
                </a:rPr>
                <a:t>03</a:t>
              </a:r>
            </a:p>
          </p:txBody>
        </p:sp>
      </p:grpSp>
      <p:grpSp>
        <p:nvGrpSpPr>
          <p:cNvPr id="15" name="Group 15"/>
          <p:cNvGrpSpPr/>
          <p:nvPr/>
        </p:nvGrpSpPr>
        <p:grpSpPr>
          <a:xfrm>
            <a:off x="2103634" y="6867300"/>
            <a:ext cx="1018495" cy="101849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4900"/>
                </a:lnSpc>
              </a:pPr>
              <a:r>
                <a:rPr lang="en-US" sz="3500" b="1" dirty="0">
                  <a:solidFill>
                    <a:srgbClr val="FFFFFF"/>
                  </a:solidFill>
                  <a:latin typeface="Open Sans Bold"/>
                  <a:ea typeface="Open Sans Bold"/>
                  <a:cs typeface="Open Sans Bold"/>
                  <a:sym typeface="Open Sans Bold"/>
                </a:rPr>
                <a:t>04</a:t>
              </a:r>
            </a:p>
          </p:txBody>
        </p:sp>
      </p:grpSp>
      <p:grpSp>
        <p:nvGrpSpPr>
          <p:cNvPr id="18" name="Group 18"/>
          <p:cNvGrpSpPr/>
          <p:nvPr/>
        </p:nvGrpSpPr>
        <p:grpSpPr>
          <a:xfrm>
            <a:off x="2147878" y="8223473"/>
            <a:ext cx="1018495" cy="101849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4900"/>
                </a:lnSpc>
              </a:pPr>
              <a:r>
                <a:rPr lang="en-US" sz="3500" b="1">
                  <a:solidFill>
                    <a:srgbClr val="FFFFFF"/>
                  </a:solidFill>
                  <a:latin typeface="Open Sans Bold"/>
                  <a:ea typeface="Open Sans Bold"/>
                  <a:cs typeface="Open Sans Bold"/>
                  <a:sym typeface="Open Sans Bold"/>
                </a:rPr>
                <a:t>05</a:t>
              </a:r>
            </a:p>
          </p:txBody>
        </p:sp>
      </p:grpSp>
      <p:grpSp>
        <p:nvGrpSpPr>
          <p:cNvPr id="21" name="Group 21"/>
          <p:cNvGrpSpPr/>
          <p:nvPr/>
        </p:nvGrpSpPr>
        <p:grpSpPr>
          <a:xfrm>
            <a:off x="838200" y="888513"/>
            <a:ext cx="3725438" cy="1445141"/>
            <a:chOff x="0" y="0"/>
            <a:chExt cx="959600" cy="331656"/>
          </a:xfrm>
        </p:grpSpPr>
        <p:sp>
          <p:nvSpPr>
            <p:cNvPr id="22" name="Freeform 22"/>
            <p:cNvSpPr/>
            <p:nvPr/>
          </p:nvSpPr>
          <p:spPr>
            <a:xfrm>
              <a:off x="0" y="0"/>
              <a:ext cx="959600" cy="331656"/>
            </a:xfrm>
            <a:custGeom>
              <a:avLst/>
              <a:gdLst/>
              <a:ahLst/>
              <a:cxnLst/>
              <a:rect l="l" t="t" r="r" b="b"/>
              <a:pathLst>
                <a:path w="959600" h="331656">
                  <a:moveTo>
                    <a:pt x="0" y="0"/>
                  </a:moveTo>
                  <a:lnTo>
                    <a:pt x="959600" y="0"/>
                  </a:lnTo>
                  <a:lnTo>
                    <a:pt x="959600" y="331656"/>
                  </a:lnTo>
                  <a:lnTo>
                    <a:pt x="0" y="331656"/>
                  </a:lnTo>
                  <a:close/>
                </a:path>
              </a:pathLst>
            </a:custGeom>
            <a:solidFill>
              <a:srgbClr val="E9511C"/>
            </a:solidFill>
          </p:spPr>
          <p:txBody>
            <a:bodyPr/>
            <a:lstStyle/>
            <a:p>
              <a:endParaRPr lang="en-GB"/>
            </a:p>
          </p:txBody>
        </p:sp>
        <p:sp>
          <p:nvSpPr>
            <p:cNvPr id="23" name="TextBox 23"/>
            <p:cNvSpPr txBox="1"/>
            <p:nvPr/>
          </p:nvSpPr>
          <p:spPr>
            <a:xfrm>
              <a:off x="0" y="-47625"/>
              <a:ext cx="959600" cy="379281"/>
            </a:xfrm>
            <a:prstGeom prst="rect">
              <a:avLst/>
            </a:prstGeom>
          </p:spPr>
          <p:txBody>
            <a:bodyPr lIns="50800" tIns="50800" rIns="50800" bIns="50800" rtlCol="0" anchor="ctr"/>
            <a:lstStyle/>
            <a:p>
              <a:pPr algn="ctr">
                <a:lnSpc>
                  <a:spcPts val="3012"/>
                </a:lnSpc>
              </a:pPr>
              <a:endParaRPr/>
            </a:p>
          </p:txBody>
        </p:sp>
      </p:grpSp>
      <p:sp>
        <p:nvSpPr>
          <p:cNvPr id="24" name="TextBox 24"/>
          <p:cNvSpPr txBox="1"/>
          <p:nvPr/>
        </p:nvSpPr>
        <p:spPr>
          <a:xfrm>
            <a:off x="1028700" y="1118308"/>
            <a:ext cx="3534938" cy="1161912"/>
          </a:xfrm>
          <a:prstGeom prst="rect">
            <a:avLst/>
          </a:prstGeom>
        </p:spPr>
        <p:txBody>
          <a:bodyPr lIns="0" tIns="0" rIns="0" bIns="0" rtlCol="0" anchor="t">
            <a:spAutoFit/>
          </a:bodyPr>
          <a:lstStyle/>
          <a:p>
            <a:pPr marL="0" lvl="0" indent="0" algn="l">
              <a:lnSpc>
                <a:spcPts val="9206"/>
              </a:lnSpc>
            </a:pPr>
            <a:r>
              <a:rPr lang="en-US" sz="7608">
                <a:solidFill>
                  <a:srgbClr val="FAFAFA"/>
                </a:solidFill>
                <a:latin typeface="Anton"/>
                <a:ea typeface="Anton"/>
                <a:cs typeface="Anton"/>
                <a:sym typeface="Anton"/>
              </a:rPr>
              <a:t>Outlines</a:t>
            </a:r>
          </a:p>
        </p:txBody>
      </p:sp>
      <p:grpSp>
        <p:nvGrpSpPr>
          <p:cNvPr id="25" name="Group 25"/>
          <p:cNvGrpSpPr/>
          <p:nvPr/>
        </p:nvGrpSpPr>
        <p:grpSpPr>
          <a:xfrm>
            <a:off x="3767268" y="5319041"/>
            <a:ext cx="5376734" cy="1125757"/>
            <a:chOff x="0" y="-47625"/>
            <a:chExt cx="1416095" cy="296496"/>
          </a:xfrm>
        </p:grpSpPr>
        <p:sp>
          <p:nvSpPr>
            <p:cNvPr id="26" name="Freeform 26"/>
            <p:cNvSpPr/>
            <p:nvPr/>
          </p:nvSpPr>
          <p:spPr>
            <a:xfrm>
              <a:off x="0" y="0"/>
              <a:ext cx="1416095" cy="248871"/>
            </a:xfrm>
            <a:custGeom>
              <a:avLst/>
              <a:gdLst/>
              <a:ahLst/>
              <a:cxnLst/>
              <a:rect l="l" t="t" r="r" b="b"/>
              <a:pathLst>
                <a:path w="1255529" h="248871">
                  <a:moveTo>
                    <a:pt x="0" y="0"/>
                  </a:moveTo>
                  <a:lnTo>
                    <a:pt x="1255529" y="0"/>
                  </a:lnTo>
                  <a:lnTo>
                    <a:pt x="1255529" y="248871"/>
                  </a:lnTo>
                  <a:lnTo>
                    <a:pt x="0" y="248871"/>
                  </a:lnTo>
                  <a:close/>
                </a:path>
              </a:pathLst>
            </a:custGeom>
            <a:solidFill>
              <a:srgbClr val="1D194F"/>
            </a:solidFill>
          </p:spPr>
          <p:txBody>
            <a:bodyPr/>
            <a:lstStyle/>
            <a:p>
              <a:endParaRPr lang="en-GB"/>
            </a:p>
          </p:txBody>
        </p:sp>
        <p:sp>
          <p:nvSpPr>
            <p:cNvPr id="27" name="TextBox 27"/>
            <p:cNvSpPr txBox="1"/>
            <p:nvPr/>
          </p:nvSpPr>
          <p:spPr>
            <a:xfrm>
              <a:off x="0" y="-47625"/>
              <a:ext cx="1255529" cy="296496"/>
            </a:xfrm>
            <a:prstGeom prst="rect">
              <a:avLst/>
            </a:prstGeom>
          </p:spPr>
          <p:txBody>
            <a:bodyPr lIns="50800" tIns="50800" rIns="50800" bIns="50800" rtlCol="0" anchor="ctr"/>
            <a:lstStyle/>
            <a:p>
              <a:pPr algn="ctr">
                <a:lnSpc>
                  <a:spcPts val="3012"/>
                </a:lnSpc>
              </a:pPr>
              <a:endParaRPr/>
            </a:p>
          </p:txBody>
        </p:sp>
      </p:grpSp>
      <p:sp>
        <p:nvSpPr>
          <p:cNvPr id="28" name="TextBox 28"/>
          <p:cNvSpPr txBox="1"/>
          <p:nvPr/>
        </p:nvSpPr>
        <p:spPr>
          <a:xfrm>
            <a:off x="3905683" y="5655030"/>
            <a:ext cx="5223569" cy="587148"/>
          </a:xfrm>
          <a:prstGeom prst="rect">
            <a:avLst/>
          </a:prstGeom>
        </p:spPr>
        <p:txBody>
          <a:bodyPr wrap="square" lIns="0" tIns="0" rIns="0" bIns="0" rtlCol="0" anchor="t">
            <a:spAutoFit/>
          </a:bodyPr>
          <a:lstStyle/>
          <a:p>
            <a:pPr algn="just">
              <a:lnSpc>
                <a:spcPts val="4900"/>
              </a:lnSpc>
            </a:pPr>
            <a:r>
              <a:rPr lang="en-US" sz="3500" dirty="0">
                <a:solidFill>
                  <a:srgbClr val="FAFAFA"/>
                </a:solidFill>
                <a:latin typeface="Open Sans"/>
                <a:ea typeface="Open Sans"/>
                <a:cs typeface="Open Sans"/>
                <a:sym typeface="Open Sans"/>
              </a:rPr>
              <a:t>Intervention Framework</a:t>
            </a:r>
          </a:p>
        </p:txBody>
      </p:sp>
      <p:grpSp>
        <p:nvGrpSpPr>
          <p:cNvPr id="29" name="Group 29"/>
          <p:cNvGrpSpPr/>
          <p:nvPr/>
        </p:nvGrpSpPr>
        <p:grpSpPr>
          <a:xfrm>
            <a:off x="3767268" y="2686079"/>
            <a:ext cx="11464930" cy="944931"/>
            <a:chOff x="0" y="0"/>
            <a:chExt cx="3019570" cy="248871"/>
          </a:xfrm>
        </p:grpSpPr>
        <p:sp>
          <p:nvSpPr>
            <p:cNvPr id="30" name="Freeform 30"/>
            <p:cNvSpPr/>
            <p:nvPr/>
          </p:nvSpPr>
          <p:spPr>
            <a:xfrm>
              <a:off x="0" y="0"/>
              <a:ext cx="3019570" cy="248871"/>
            </a:xfrm>
            <a:custGeom>
              <a:avLst/>
              <a:gdLst/>
              <a:ahLst/>
              <a:cxnLst/>
              <a:rect l="l" t="t" r="r" b="b"/>
              <a:pathLst>
                <a:path w="3019570" h="248871">
                  <a:moveTo>
                    <a:pt x="0" y="0"/>
                  </a:moveTo>
                  <a:lnTo>
                    <a:pt x="3019570" y="0"/>
                  </a:lnTo>
                  <a:lnTo>
                    <a:pt x="3019570" y="248871"/>
                  </a:lnTo>
                  <a:lnTo>
                    <a:pt x="0" y="248871"/>
                  </a:lnTo>
                  <a:close/>
                </a:path>
              </a:pathLst>
            </a:custGeom>
            <a:solidFill>
              <a:srgbClr val="1D194F"/>
            </a:solidFill>
          </p:spPr>
          <p:txBody>
            <a:bodyPr/>
            <a:lstStyle/>
            <a:p>
              <a:endParaRPr lang="en-GB"/>
            </a:p>
          </p:txBody>
        </p:sp>
        <p:sp>
          <p:nvSpPr>
            <p:cNvPr id="31" name="TextBox 31"/>
            <p:cNvSpPr txBox="1"/>
            <p:nvPr/>
          </p:nvSpPr>
          <p:spPr>
            <a:xfrm>
              <a:off x="0" y="-47625"/>
              <a:ext cx="3019570" cy="296496"/>
            </a:xfrm>
            <a:prstGeom prst="rect">
              <a:avLst/>
            </a:prstGeom>
          </p:spPr>
          <p:txBody>
            <a:bodyPr lIns="50800" tIns="50800" rIns="50800" bIns="50800" rtlCol="0" anchor="ctr"/>
            <a:lstStyle/>
            <a:p>
              <a:pPr algn="ctr">
                <a:lnSpc>
                  <a:spcPts val="3012"/>
                </a:lnSpc>
              </a:pPr>
              <a:endParaRPr/>
            </a:p>
          </p:txBody>
        </p:sp>
      </p:grpSp>
      <p:sp>
        <p:nvSpPr>
          <p:cNvPr id="32" name="TextBox 32"/>
          <p:cNvSpPr txBox="1"/>
          <p:nvPr/>
        </p:nvSpPr>
        <p:spPr>
          <a:xfrm>
            <a:off x="3922155" y="2849755"/>
            <a:ext cx="11310044" cy="596900"/>
          </a:xfrm>
          <a:prstGeom prst="rect">
            <a:avLst/>
          </a:prstGeom>
        </p:spPr>
        <p:txBody>
          <a:bodyPr lIns="0" tIns="0" rIns="0" bIns="0" rtlCol="0" anchor="t">
            <a:spAutoFit/>
          </a:bodyPr>
          <a:lstStyle/>
          <a:p>
            <a:pPr algn="just">
              <a:lnSpc>
                <a:spcPts val="4900"/>
              </a:lnSpc>
            </a:pPr>
            <a:r>
              <a:rPr lang="en-US" sz="3500" dirty="0">
                <a:solidFill>
                  <a:srgbClr val="FAFAFA"/>
                </a:solidFill>
                <a:latin typeface="Open Sans"/>
                <a:ea typeface="Open Sans"/>
                <a:cs typeface="Open Sans"/>
                <a:sym typeface="Open Sans"/>
              </a:rPr>
              <a:t>Understanding Occupational Health and Safety (OHS)</a:t>
            </a:r>
          </a:p>
        </p:txBody>
      </p:sp>
      <p:grpSp>
        <p:nvGrpSpPr>
          <p:cNvPr id="33" name="Group 33"/>
          <p:cNvGrpSpPr/>
          <p:nvPr/>
        </p:nvGrpSpPr>
        <p:grpSpPr>
          <a:xfrm>
            <a:off x="3767268" y="4145361"/>
            <a:ext cx="14030735" cy="944931"/>
            <a:chOff x="0" y="0"/>
            <a:chExt cx="3695338" cy="248871"/>
          </a:xfrm>
        </p:grpSpPr>
        <p:sp>
          <p:nvSpPr>
            <p:cNvPr id="34" name="Freeform 34"/>
            <p:cNvSpPr/>
            <p:nvPr/>
          </p:nvSpPr>
          <p:spPr>
            <a:xfrm>
              <a:off x="0" y="0"/>
              <a:ext cx="3695338" cy="248871"/>
            </a:xfrm>
            <a:custGeom>
              <a:avLst/>
              <a:gdLst/>
              <a:ahLst/>
              <a:cxnLst/>
              <a:rect l="l" t="t" r="r" b="b"/>
              <a:pathLst>
                <a:path w="3695338" h="248871">
                  <a:moveTo>
                    <a:pt x="0" y="0"/>
                  </a:moveTo>
                  <a:lnTo>
                    <a:pt x="3695338" y="0"/>
                  </a:lnTo>
                  <a:lnTo>
                    <a:pt x="3695338" y="248871"/>
                  </a:lnTo>
                  <a:lnTo>
                    <a:pt x="0" y="248871"/>
                  </a:lnTo>
                  <a:close/>
                </a:path>
              </a:pathLst>
            </a:custGeom>
            <a:solidFill>
              <a:srgbClr val="1D194F"/>
            </a:solidFill>
          </p:spPr>
          <p:txBody>
            <a:bodyPr/>
            <a:lstStyle/>
            <a:p>
              <a:endParaRPr lang="en-GB"/>
            </a:p>
          </p:txBody>
        </p:sp>
        <p:sp>
          <p:nvSpPr>
            <p:cNvPr id="35" name="TextBox 35"/>
            <p:cNvSpPr txBox="1"/>
            <p:nvPr/>
          </p:nvSpPr>
          <p:spPr>
            <a:xfrm>
              <a:off x="0" y="-47625"/>
              <a:ext cx="3695338" cy="296496"/>
            </a:xfrm>
            <a:prstGeom prst="rect">
              <a:avLst/>
            </a:prstGeom>
          </p:spPr>
          <p:txBody>
            <a:bodyPr lIns="50800" tIns="50800" rIns="50800" bIns="50800" rtlCol="0" anchor="ctr"/>
            <a:lstStyle/>
            <a:p>
              <a:pPr algn="ctr">
                <a:lnSpc>
                  <a:spcPts val="3012"/>
                </a:lnSpc>
              </a:pPr>
              <a:endParaRPr/>
            </a:p>
          </p:txBody>
        </p:sp>
      </p:grpSp>
      <p:sp>
        <p:nvSpPr>
          <p:cNvPr id="36" name="TextBox 36"/>
          <p:cNvSpPr txBox="1"/>
          <p:nvPr/>
        </p:nvSpPr>
        <p:spPr>
          <a:xfrm>
            <a:off x="3922155" y="4296140"/>
            <a:ext cx="14004691" cy="596900"/>
          </a:xfrm>
          <a:prstGeom prst="rect">
            <a:avLst/>
          </a:prstGeom>
        </p:spPr>
        <p:txBody>
          <a:bodyPr lIns="0" tIns="0" rIns="0" bIns="0" rtlCol="0" anchor="t">
            <a:spAutoFit/>
          </a:bodyPr>
          <a:lstStyle/>
          <a:p>
            <a:pPr algn="just">
              <a:lnSpc>
                <a:spcPts val="4900"/>
              </a:lnSpc>
            </a:pPr>
            <a:r>
              <a:rPr lang="en-US" sz="3500" dirty="0">
                <a:solidFill>
                  <a:srgbClr val="FAFAFA"/>
                </a:solidFill>
                <a:latin typeface="Open Sans"/>
                <a:ea typeface="Open Sans"/>
                <a:cs typeface="Open Sans"/>
                <a:sym typeface="Open Sans"/>
              </a:rPr>
              <a:t>Environment &amp; Health (EH) Interventions of MdM France in Nepal</a:t>
            </a:r>
          </a:p>
        </p:txBody>
      </p:sp>
      <p:grpSp>
        <p:nvGrpSpPr>
          <p:cNvPr id="37" name="Group 37"/>
          <p:cNvGrpSpPr/>
          <p:nvPr/>
        </p:nvGrpSpPr>
        <p:grpSpPr>
          <a:xfrm>
            <a:off x="3779485" y="6796996"/>
            <a:ext cx="2545116" cy="1125757"/>
            <a:chOff x="0" y="-47625"/>
            <a:chExt cx="959922" cy="296496"/>
          </a:xfrm>
        </p:grpSpPr>
        <p:sp>
          <p:nvSpPr>
            <p:cNvPr id="38" name="Freeform 38"/>
            <p:cNvSpPr/>
            <p:nvPr/>
          </p:nvSpPr>
          <p:spPr>
            <a:xfrm>
              <a:off x="0" y="0"/>
              <a:ext cx="959922" cy="248871"/>
            </a:xfrm>
            <a:custGeom>
              <a:avLst/>
              <a:gdLst/>
              <a:ahLst/>
              <a:cxnLst/>
              <a:rect l="l" t="t" r="r" b="b"/>
              <a:pathLst>
                <a:path w="959922" h="248871">
                  <a:moveTo>
                    <a:pt x="0" y="0"/>
                  </a:moveTo>
                  <a:lnTo>
                    <a:pt x="959922" y="0"/>
                  </a:lnTo>
                  <a:lnTo>
                    <a:pt x="959922" y="248871"/>
                  </a:lnTo>
                  <a:lnTo>
                    <a:pt x="0" y="248871"/>
                  </a:lnTo>
                  <a:close/>
                </a:path>
              </a:pathLst>
            </a:custGeom>
            <a:solidFill>
              <a:srgbClr val="1D194F"/>
            </a:solidFill>
          </p:spPr>
          <p:txBody>
            <a:bodyPr/>
            <a:lstStyle/>
            <a:p>
              <a:endParaRPr lang="en-GB"/>
            </a:p>
          </p:txBody>
        </p:sp>
        <p:sp>
          <p:nvSpPr>
            <p:cNvPr id="39" name="TextBox 39"/>
            <p:cNvSpPr txBox="1"/>
            <p:nvPr/>
          </p:nvSpPr>
          <p:spPr>
            <a:xfrm>
              <a:off x="0" y="-47625"/>
              <a:ext cx="959922" cy="296496"/>
            </a:xfrm>
            <a:prstGeom prst="rect">
              <a:avLst/>
            </a:prstGeom>
          </p:spPr>
          <p:txBody>
            <a:bodyPr lIns="50800" tIns="50800" rIns="50800" bIns="50800" rtlCol="0" anchor="ctr"/>
            <a:lstStyle/>
            <a:p>
              <a:pPr algn="ctr">
                <a:lnSpc>
                  <a:spcPts val="3012"/>
                </a:lnSpc>
              </a:pPr>
              <a:endParaRPr/>
            </a:p>
          </p:txBody>
        </p:sp>
      </p:grpSp>
      <p:sp>
        <p:nvSpPr>
          <p:cNvPr id="40" name="TextBox 40"/>
          <p:cNvSpPr txBox="1"/>
          <p:nvPr/>
        </p:nvSpPr>
        <p:spPr>
          <a:xfrm>
            <a:off x="3906498" y="7014557"/>
            <a:ext cx="3991551" cy="587148"/>
          </a:xfrm>
          <a:prstGeom prst="rect">
            <a:avLst/>
          </a:prstGeom>
        </p:spPr>
        <p:txBody>
          <a:bodyPr wrap="square" lIns="0" tIns="0" rIns="0" bIns="0" rtlCol="0" anchor="t">
            <a:spAutoFit/>
          </a:bodyPr>
          <a:lstStyle/>
          <a:p>
            <a:pPr algn="just">
              <a:lnSpc>
                <a:spcPts val="4900"/>
              </a:lnSpc>
            </a:pPr>
            <a:r>
              <a:rPr lang="en-US" sz="3500">
                <a:solidFill>
                  <a:srgbClr val="FAFAFA"/>
                </a:solidFill>
                <a:latin typeface="Open Sans"/>
                <a:ea typeface="Open Sans"/>
                <a:cs typeface="Open Sans"/>
                <a:sym typeface="Open Sans"/>
              </a:rPr>
              <a:t>Challenges</a:t>
            </a:r>
            <a:endParaRPr lang="en-US" sz="3500" dirty="0">
              <a:solidFill>
                <a:srgbClr val="FAFAFA"/>
              </a:solidFill>
              <a:latin typeface="Open Sans"/>
              <a:ea typeface="Open Sans"/>
              <a:cs typeface="Open Sans"/>
              <a:sym typeface="Open Sans"/>
            </a:endParaRPr>
          </a:p>
        </p:txBody>
      </p:sp>
      <p:sp>
        <p:nvSpPr>
          <p:cNvPr id="41" name="TextBox 41"/>
          <p:cNvSpPr txBox="1"/>
          <p:nvPr/>
        </p:nvSpPr>
        <p:spPr>
          <a:xfrm>
            <a:off x="3920431" y="8446629"/>
            <a:ext cx="6733948" cy="596900"/>
          </a:xfrm>
          <a:prstGeom prst="rect">
            <a:avLst/>
          </a:prstGeom>
        </p:spPr>
        <p:txBody>
          <a:bodyPr lIns="0" tIns="0" rIns="0" bIns="0" rtlCol="0" anchor="t">
            <a:spAutoFit/>
          </a:bodyPr>
          <a:lstStyle/>
          <a:p>
            <a:pPr algn="just">
              <a:lnSpc>
                <a:spcPts val="4900"/>
              </a:lnSpc>
            </a:pPr>
            <a:r>
              <a:rPr lang="en-US" sz="3500">
                <a:solidFill>
                  <a:srgbClr val="FAFAFA"/>
                </a:solidFill>
                <a:latin typeface="Open Sans"/>
                <a:ea typeface="Open Sans"/>
                <a:cs typeface="Open Sans"/>
                <a:sym typeface="Open Sans"/>
              </a:rPr>
              <a:t>Ways forward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72755" y="196675"/>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1" y="9596668"/>
            <a:ext cx="18288001" cy="690332"/>
            <a:chOff x="0" y="0"/>
            <a:chExt cx="4971896" cy="248871"/>
          </a:xfrm>
        </p:grpSpPr>
        <p:sp>
          <p:nvSpPr>
            <p:cNvPr id="4" name="Freeform 4"/>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5" name="TextBox 5"/>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sp>
        <p:nvSpPr>
          <p:cNvPr id="6" name="Freeform 6"/>
          <p:cNvSpPr/>
          <p:nvPr/>
        </p:nvSpPr>
        <p:spPr>
          <a:xfrm>
            <a:off x="1472880" y="1723851"/>
            <a:ext cx="5606232" cy="4119768"/>
          </a:xfrm>
          <a:custGeom>
            <a:avLst/>
            <a:gdLst/>
            <a:ahLst/>
            <a:cxnLst/>
            <a:rect l="l" t="t" r="r" b="b"/>
            <a:pathLst>
              <a:path w="6578867" h="5613628">
                <a:moveTo>
                  <a:pt x="0" y="0"/>
                </a:moveTo>
                <a:lnTo>
                  <a:pt x="6578867" y="0"/>
                </a:lnTo>
                <a:lnTo>
                  <a:pt x="6578867" y="5613628"/>
                </a:lnTo>
                <a:lnTo>
                  <a:pt x="0" y="5613628"/>
                </a:lnTo>
                <a:lnTo>
                  <a:pt x="0" y="0"/>
                </a:lnTo>
                <a:close/>
              </a:path>
            </a:pathLst>
          </a:custGeom>
          <a:blipFill>
            <a:blip r:embed="rId3"/>
            <a:stretch>
              <a:fillRect/>
            </a:stretch>
          </a:blipFill>
          <a:ln cap="sq">
            <a:noFill/>
            <a:prstDash val="solid"/>
            <a:miter/>
          </a:ln>
        </p:spPr>
        <p:txBody>
          <a:bodyPr/>
          <a:lstStyle/>
          <a:p>
            <a:endParaRPr lang="en-GB"/>
          </a:p>
        </p:txBody>
      </p:sp>
      <p:sp>
        <p:nvSpPr>
          <p:cNvPr id="7" name="TextBox 7"/>
          <p:cNvSpPr txBox="1"/>
          <p:nvPr/>
        </p:nvSpPr>
        <p:spPr>
          <a:xfrm>
            <a:off x="9948010" y="4708784"/>
            <a:ext cx="2265000" cy="565812"/>
          </a:xfrm>
          <a:prstGeom prst="rect">
            <a:avLst/>
          </a:prstGeom>
        </p:spPr>
        <p:txBody>
          <a:bodyPr lIns="0" tIns="0" rIns="0" bIns="0" rtlCol="0" anchor="t">
            <a:spAutoFit/>
          </a:bodyPr>
          <a:lstStyle/>
          <a:p>
            <a:pPr algn="ctr">
              <a:lnSpc>
                <a:spcPts val="4633"/>
              </a:lnSpc>
              <a:spcBef>
                <a:spcPct val="0"/>
              </a:spcBef>
            </a:pPr>
            <a:r>
              <a:rPr lang="en-US" sz="3309">
                <a:solidFill>
                  <a:srgbClr val="1D1A55"/>
                </a:solidFill>
                <a:latin typeface="Anton"/>
                <a:ea typeface="Anton"/>
                <a:cs typeface="Anton"/>
                <a:sym typeface="Anton"/>
              </a:rPr>
              <a:t>Health</a:t>
            </a:r>
          </a:p>
        </p:txBody>
      </p:sp>
      <p:sp>
        <p:nvSpPr>
          <p:cNvPr id="8" name="TextBox 8"/>
          <p:cNvSpPr txBox="1"/>
          <p:nvPr/>
        </p:nvSpPr>
        <p:spPr>
          <a:xfrm>
            <a:off x="14040255" y="4612885"/>
            <a:ext cx="2265000" cy="530615"/>
          </a:xfrm>
          <a:prstGeom prst="rect">
            <a:avLst/>
          </a:prstGeom>
        </p:spPr>
        <p:txBody>
          <a:bodyPr lIns="0" tIns="0" rIns="0" bIns="0" rtlCol="0" anchor="t">
            <a:spAutoFit/>
          </a:bodyPr>
          <a:lstStyle/>
          <a:p>
            <a:pPr algn="ctr">
              <a:lnSpc>
                <a:spcPts val="4353"/>
              </a:lnSpc>
              <a:spcBef>
                <a:spcPct val="0"/>
              </a:spcBef>
            </a:pPr>
            <a:r>
              <a:rPr lang="en-US" sz="3109">
                <a:solidFill>
                  <a:srgbClr val="1D1A55"/>
                </a:solidFill>
                <a:latin typeface="Anton"/>
                <a:ea typeface="Anton"/>
                <a:cs typeface="Anton"/>
                <a:sym typeface="Anton"/>
              </a:rPr>
              <a:t>Productivity</a:t>
            </a:r>
          </a:p>
        </p:txBody>
      </p:sp>
      <p:grpSp>
        <p:nvGrpSpPr>
          <p:cNvPr id="9" name="Group 9"/>
          <p:cNvGrpSpPr/>
          <p:nvPr/>
        </p:nvGrpSpPr>
        <p:grpSpPr>
          <a:xfrm>
            <a:off x="11268237" y="1786270"/>
            <a:ext cx="3360736" cy="3644164"/>
            <a:chOff x="0" y="-57150"/>
            <a:chExt cx="4480981" cy="4858885"/>
          </a:xfrm>
        </p:grpSpPr>
        <p:sp>
          <p:nvSpPr>
            <p:cNvPr id="10" name="Freeform 10"/>
            <p:cNvSpPr/>
            <p:nvPr/>
          </p:nvSpPr>
          <p:spPr>
            <a:xfrm>
              <a:off x="0" y="320754"/>
              <a:ext cx="4480981" cy="4480981"/>
            </a:xfrm>
            <a:custGeom>
              <a:avLst/>
              <a:gdLst/>
              <a:ahLst/>
              <a:cxnLst/>
              <a:rect l="l" t="t" r="r" b="b"/>
              <a:pathLst>
                <a:path w="4480981" h="4480981">
                  <a:moveTo>
                    <a:pt x="0" y="0"/>
                  </a:moveTo>
                  <a:lnTo>
                    <a:pt x="4480981" y="0"/>
                  </a:lnTo>
                  <a:lnTo>
                    <a:pt x="4480981" y="4480981"/>
                  </a:lnTo>
                  <a:lnTo>
                    <a:pt x="0" y="4480981"/>
                  </a:lnTo>
                  <a:lnTo>
                    <a:pt x="0" y="0"/>
                  </a:lnTo>
                  <a:close/>
                </a:path>
              </a:pathLst>
            </a:custGeom>
            <a:blipFill>
              <a:blip r:embed="rId4"/>
              <a:stretch>
                <a:fillRect/>
              </a:stretch>
            </a:blipFill>
          </p:spPr>
          <p:txBody>
            <a:bodyPr/>
            <a:lstStyle/>
            <a:p>
              <a:endParaRPr lang="en-GB"/>
            </a:p>
          </p:txBody>
        </p:sp>
        <p:sp>
          <p:nvSpPr>
            <p:cNvPr id="11" name="TextBox 11"/>
            <p:cNvSpPr txBox="1"/>
            <p:nvPr/>
          </p:nvSpPr>
          <p:spPr>
            <a:xfrm>
              <a:off x="784957" y="-57150"/>
              <a:ext cx="2911067" cy="698660"/>
            </a:xfrm>
            <a:prstGeom prst="rect">
              <a:avLst/>
            </a:prstGeom>
          </p:spPr>
          <p:txBody>
            <a:bodyPr lIns="0" tIns="0" rIns="0" bIns="0" rtlCol="0" anchor="t">
              <a:spAutoFit/>
            </a:bodyPr>
            <a:lstStyle/>
            <a:p>
              <a:pPr algn="ctr">
                <a:lnSpc>
                  <a:spcPts val="4466"/>
                </a:lnSpc>
                <a:spcBef>
                  <a:spcPct val="0"/>
                </a:spcBef>
              </a:pPr>
              <a:r>
                <a:rPr lang="en-US" sz="3190">
                  <a:solidFill>
                    <a:srgbClr val="1D1A55"/>
                  </a:solidFill>
                  <a:latin typeface="Anton"/>
                  <a:ea typeface="Anton"/>
                  <a:cs typeface="Anton"/>
                  <a:sym typeface="Anton"/>
                </a:rPr>
                <a:t>Comfort</a:t>
              </a:r>
            </a:p>
          </p:txBody>
        </p:sp>
        <p:sp>
          <p:nvSpPr>
            <p:cNvPr id="12" name="TextBox 12"/>
            <p:cNvSpPr txBox="1"/>
            <p:nvPr/>
          </p:nvSpPr>
          <p:spPr>
            <a:xfrm>
              <a:off x="1215835" y="2435573"/>
              <a:ext cx="2049311" cy="1310314"/>
            </a:xfrm>
            <a:prstGeom prst="rect">
              <a:avLst/>
            </a:prstGeom>
          </p:spPr>
          <p:txBody>
            <a:bodyPr lIns="0" tIns="0" rIns="0" bIns="0" rtlCol="0" anchor="t">
              <a:spAutoFit/>
            </a:bodyPr>
            <a:lstStyle/>
            <a:p>
              <a:pPr algn="ctr">
                <a:lnSpc>
                  <a:spcPts val="2679"/>
                </a:lnSpc>
                <a:spcBef>
                  <a:spcPct val="0"/>
                </a:spcBef>
              </a:pPr>
              <a:r>
                <a:rPr lang="en-US" sz="1914">
                  <a:solidFill>
                    <a:srgbClr val="1D1A55"/>
                  </a:solidFill>
                  <a:latin typeface="Anton"/>
                  <a:ea typeface="Anton"/>
                  <a:cs typeface="Anton"/>
                  <a:sym typeface="Anton"/>
                </a:rPr>
                <a:t>Triads of ergonomic element</a:t>
              </a:r>
            </a:p>
          </p:txBody>
        </p:sp>
      </p:grpSp>
      <p:grpSp>
        <p:nvGrpSpPr>
          <p:cNvPr id="13" name="Group 13"/>
          <p:cNvGrpSpPr/>
          <p:nvPr/>
        </p:nvGrpSpPr>
        <p:grpSpPr>
          <a:xfrm>
            <a:off x="783949" y="454436"/>
            <a:ext cx="12882629" cy="1137314"/>
            <a:chOff x="0" y="0"/>
            <a:chExt cx="17176839" cy="1516419"/>
          </a:xfrm>
        </p:grpSpPr>
        <p:grpSp>
          <p:nvGrpSpPr>
            <p:cNvPr id="14" name="Group 14"/>
            <p:cNvGrpSpPr/>
            <p:nvPr/>
          </p:nvGrpSpPr>
          <p:grpSpPr>
            <a:xfrm>
              <a:off x="0" y="0"/>
              <a:ext cx="17176839" cy="1516419"/>
              <a:chOff x="0" y="0"/>
              <a:chExt cx="3392956" cy="299540"/>
            </a:xfrm>
          </p:grpSpPr>
          <p:sp>
            <p:nvSpPr>
              <p:cNvPr id="15" name="Freeform 15"/>
              <p:cNvSpPr/>
              <p:nvPr/>
            </p:nvSpPr>
            <p:spPr>
              <a:xfrm>
                <a:off x="0" y="0"/>
                <a:ext cx="3392956" cy="299539"/>
              </a:xfrm>
              <a:custGeom>
                <a:avLst/>
                <a:gdLst/>
                <a:ahLst/>
                <a:cxnLst/>
                <a:rect l="l" t="t" r="r" b="b"/>
                <a:pathLst>
                  <a:path w="3392956" h="299539">
                    <a:moveTo>
                      <a:pt x="0" y="0"/>
                    </a:moveTo>
                    <a:lnTo>
                      <a:pt x="3392956" y="0"/>
                    </a:lnTo>
                    <a:lnTo>
                      <a:pt x="3392956" y="299539"/>
                    </a:lnTo>
                    <a:lnTo>
                      <a:pt x="0" y="299539"/>
                    </a:lnTo>
                    <a:close/>
                  </a:path>
                </a:pathLst>
              </a:custGeom>
              <a:solidFill>
                <a:srgbClr val="E9511C"/>
              </a:solidFill>
            </p:spPr>
            <p:txBody>
              <a:bodyPr/>
              <a:lstStyle/>
              <a:p>
                <a:endParaRPr lang="en-GB"/>
              </a:p>
            </p:txBody>
          </p:sp>
          <p:sp>
            <p:nvSpPr>
              <p:cNvPr id="16" name="TextBox 16"/>
              <p:cNvSpPr txBox="1"/>
              <p:nvPr/>
            </p:nvSpPr>
            <p:spPr>
              <a:xfrm>
                <a:off x="0" y="-47625"/>
                <a:ext cx="3392956" cy="347165"/>
              </a:xfrm>
              <a:prstGeom prst="rect">
                <a:avLst/>
              </a:prstGeom>
            </p:spPr>
            <p:txBody>
              <a:bodyPr lIns="50800" tIns="50800" rIns="50800" bIns="50800" rtlCol="0" anchor="ctr"/>
              <a:lstStyle/>
              <a:p>
                <a:pPr algn="ctr">
                  <a:lnSpc>
                    <a:spcPts val="3012"/>
                  </a:lnSpc>
                </a:pPr>
                <a:endParaRPr/>
              </a:p>
            </p:txBody>
          </p:sp>
        </p:grpSp>
        <p:sp>
          <p:nvSpPr>
            <p:cNvPr id="17" name="TextBox 17"/>
            <p:cNvSpPr txBox="1"/>
            <p:nvPr/>
          </p:nvSpPr>
          <p:spPr>
            <a:xfrm>
              <a:off x="221660" y="317417"/>
              <a:ext cx="16955179" cy="969807"/>
            </a:xfrm>
            <a:prstGeom prst="rect">
              <a:avLst/>
            </a:prstGeom>
          </p:spPr>
          <p:txBody>
            <a:bodyPr lIns="0" tIns="0" rIns="0" bIns="0" rtlCol="0" anchor="t">
              <a:spAutoFit/>
            </a:bodyPr>
            <a:lstStyle/>
            <a:p>
              <a:pPr marL="0" lvl="0" indent="0" algn="l">
                <a:lnSpc>
                  <a:spcPts val="5783"/>
                </a:lnSpc>
              </a:pPr>
              <a:r>
                <a:rPr lang="en-US" sz="4779">
                  <a:solidFill>
                    <a:srgbClr val="FEFEFE"/>
                  </a:solidFill>
                  <a:latin typeface="Anton"/>
                  <a:ea typeface="Anton"/>
                  <a:cs typeface="Anton"/>
                  <a:sym typeface="Anton"/>
                </a:rPr>
                <a:t>Understanding Occupational Health and Safety (OHS)</a:t>
              </a:r>
            </a:p>
          </p:txBody>
        </p:sp>
      </p:grpSp>
      <p:grpSp>
        <p:nvGrpSpPr>
          <p:cNvPr id="18" name="Group 18"/>
          <p:cNvGrpSpPr/>
          <p:nvPr/>
        </p:nvGrpSpPr>
        <p:grpSpPr>
          <a:xfrm>
            <a:off x="9279060" y="6827986"/>
            <a:ext cx="8115300" cy="1808718"/>
            <a:chOff x="0" y="0"/>
            <a:chExt cx="2141958" cy="477394"/>
          </a:xfrm>
        </p:grpSpPr>
        <p:sp>
          <p:nvSpPr>
            <p:cNvPr id="19" name="Freeform 19"/>
            <p:cNvSpPr/>
            <p:nvPr/>
          </p:nvSpPr>
          <p:spPr>
            <a:xfrm>
              <a:off x="0" y="0"/>
              <a:ext cx="2141958" cy="477394"/>
            </a:xfrm>
            <a:custGeom>
              <a:avLst/>
              <a:gdLst/>
              <a:ahLst/>
              <a:cxnLst/>
              <a:rect l="l" t="t" r="r" b="b"/>
              <a:pathLst>
                <a:path w="2141958" h="477394">
                  <a:moveTo>
                    <a:pt x="0" y="0"/>
                  </a:moveTo>
                  <a:lnTo>
                    <a:pt x="2141958" y="0"/>
                  </a:lnTo>
                  <a:lnTo>
                    <a:pt x="2141958" y="477394"/>
                  </a:lnTo>
                  <a:lnTo>
                    <a:pt x="0" y="477394"/>
                  </a:lnTo>
                  <a:close/>
                </a:path>
              </a:pathLst>
            </a:custGeom>
            <a:solidFill>
              <a:srgbClr val="FAFAFA"/>
            </a:solidFill>
            <a:ln w="38100" cap="sq">
              <a:solidFill>
                <a:srgbClr val="000000"/>
              </a:solidFill>
              <a:prstDash val="solid"/>
              <a:miter/>
            </a:ln>
          </p:spPr>
          <p:txBody>
            <a:bodyPr/>
            <a:lstStyle/>
            <a:p>
              <a:endParaRPr lang="en-GB"/>
            </a:p>
          </p:txBody>
        </p:sp>
        <p:sp>
          <p:nvSpPr>
            <p:cNvPr id="20" name="TextBox 20"/>
            <p:cNvSpPr txBox="1"/>
            <p:nvPr/>
          </p:nvSpPr>
          <p:spPr>
            <a:xfrm>
              <a:off x="0" y="-47625"/>
              <a:ext cx="2141958" cy="525019"/>
            </a:xfrm>
            <a:prstGeom prst="rect">
              <a:avLst/>
            </a:prstGeom>
          </p:spPr>
          <p:txBody>
            <a:bodyPr lIns="50691" tIns="50691" rIns="50691" bIns="50691" rtlCol="0" anchor="ctr"/>
            <a:lstStyle/>
            <a:p>
              <a:pPr algn="ctr">
                <a:lnSpc>
                  <a:spcPts val="2732"/>
                </a:lnSpc>
              </a:pPr>
              <a:endParaRPr/>
            </a:p>
          </p:txBody>
        </p:sp>
      </p:grpSp>
      <p:sp>
        <p:nvSpPr>
          <p:cNvPr id="21" name="TextBox 21"/>
          <p:cNvSpPr txBox="1"/>
          <p:nvPr/>
        </p:nvSpPr>
        <p:spPr>
          <a:xfrm>
            <a:off x="9372600" y="7016302"/>
            <a:ext cx="7446003" cy="1462965"/>
          </a:xfrm>
          <a:prstGeom prst="rect">
            <a:avLst/>
          </a:prstGeom>
        </p:spPr>
        <p:txBody>
          <a:bodyPr lIns="0" tIns="0" rIns="0" bIns="0" rtlCol="0" anchor="t">
            <a:spAutoFit/>
          </a:bodyPr>
          <a:lstStyle/>
          <a:p>
            <a:pPr algn="ctr">
              <a:lnSpc>
                <a:spcPts val="2891"/>
              </a:lnSpc>
            </a:pPr>
            <a:r>
              <a:rPr lang="en-US" sz="2065" b="1">
                <a:solidFill>
                  <a:srgbClr val="1D194F"/>
                </a:solidFill>
                <a:latin typeface="Canva Sans Bold"/>
                <a:ea typeface="Canva Sans Bold"/>
                <a:cs typeface="Canva Sans Bold"/>
                <a:sym typeface="Canva Sans Bold"/>
              </a:rPr>
              <a:t>The SDG 8 aims to “Promote sustained, inclusive and</a:t>
            </a:r>
          </a:p>
          <a:p>
            <a:pPr algn="ctr">
              <a:lnSpc>
                <a:spcPts val="2891"/>
              </a:lnSpc>
            </a:pPr>
            <a:r>
              <a:rPr lang="en-US" sz="2065" b="1">
                <a:solidFill>
                  <a:srgbClr val="1D194F"/>
                </a:solidFill>
                <a:latin typeface="Canva Sans Bold"/>
                <a:ea typeface="Canva Sans Bold"/>
                <a:cs typeface="Canva Sans Bold"/>
                <a:sym typeface="Canva Sans Bold"/>
              </a:rPr>
              <a:t>sustainable economic growth, full</a:t>
            </a:r>
          </a:p>
          <a:p>
            <a:pPr algn="ctr">
              <a:lnSpc>
                <a:spcPts val="2891"/>
              </a:lnSpc>
            </a:pPr>
            <a:r>
              <a:rPr lang="en-US" sz="2065" b="1">
                <a:solidFill>
                  <a:srgbClr val="1D194F"/>
                </a:solidFill>
                <a:latin typeface="Canva Sans Bold"/>
                <a:ea typeface="Canva Sans Bold"/>
                <a:cs typeface="Canva Sans Bold"/>
                <a:sym typeface="Canva Sans Bold"/>
              </a:rPr>
              <a:t>and productive employment and</a:t>
            </a:r>
          </a:p>
          <a:p>
            <a:pPr algn="ctr">
              <a:lnSpc>
                <a:spcPts val="2891"/>
              </a:lnSpc>
            </a:pPr>
            <a:r>
              <a:rPr lang="en-US" sz="2065" b="1">
                <a:solidFill>
                  <a:srgbClr val="1D194F"/>
                </a:solidFill>
                <a:latin typeface="Canva Sans Bold"/>
                <a:ea typeface="Canva Sans Bold"/>
                <a:cs typeface="Canva Sans Bold"/>
                <a:sym typeface="Canva Sans Bold"/>
              </a:rPr>
              <a:t>decent work for all”</a:t>
            </a:r>
          </a:p>
        </p:txBody>
      </p:sp>
      <p:sp>
        <p:nvSpPr>
          <p:cNvPr id="30" name="TextBox 30"/>
          <p:cNvSpPr txBox="1"/>
          <p:nvPr/>
        </p:nvSpPr>
        <p:spPr>
          <a:xfrm>
            <a:off x="10657298" y="6549257"/>
            <a:ext cx="6018559" cy="334322"/>
          </a:xfrm>
          <a:prstGeom prst="rect">
            <a:avLst/>
          </a:prstGeom>
        </p:spPr>
        <p:txBody>
          <a:bodyPr lIns="0" tIns="0" rIns="0" bIns="0" rtlCol="0" anchor="t">
            <a:spAutoFit/>
          </a:bodyPr>
          <a:lstStyle/>
          <a:p>
            <a:pPr algn="ctr">
              <a:lnSpc>
                <a:spcPts val="2751"/>
              </a:lnSpc>
            </a:pPr>
            <a:r>
              <a:rPr lang="en-US" sz="1965" b="1">
                <a:solidFill>
                  <a:srgbClr val="FEFEFE"/>
                </a:solidFill>
                <a:latin typeface="Canva Sans Bold"/>
                <a:ea typeface="Canva Sans Bold"/>
                <a:cs typeface="Canva Sans Bold"/>
                <a:sym typeface="Canva Sans Bold"/>
              </a:rPr>
              <a:t>Ref:</a:t>
            </a:r>
          </a:p>
        </p:txBody>
      </p:sp>
      <p:grpSp>
        <p:nvGrpSpPr>
          <p:cNvPr id="40" name="Group 22">
            <a:extLst>
              <a:ext uri="{FF2B5EF4-FFF2-40B4-BE49-F238E27FC236}">
                <a16:creationId xmlns:a16="http://schemas.microsoft.com/office/drawing/2014/main" id="{734518D8-727C-6E5F-A1FA-4CADA542DAA9}"/>
              </a:ext>
            </a:extLst>
          </p:cNvPr>
          <p:cNvGrpSpPr/>
          <p:nvPr/>
        </p:nvGrpSpPr>
        <p:grpSpPr>
          <a:xfrm>
            <a:off x="1612144" y="5975720"/>
            <a:ext cx="6018559" cy="590663"/>
            <a:chOff x="0" y="0"/>
            <a:chExt cx="8024745" cy="787550"/>
          </a:xfrm>
        </p:grpSpPr>
        <p:grpSp>
          <p:nvGrpSpPr>
            <p:cNvPr id="41" name="Group 23">
              <a:extLst>
                <a:ext uri="{FF2B5EF4-FFF2-40B4-BE49-F238E27FC236}">
                  <a16:creationId xmlns:a16="http://schemas.microsoft.com/office/drawing/2014/main" id="{90F00AD6-BA82-803B-3157-2B4F93422182}"/>
                </a:ext>
              </a:extLst>
            </p:cNvPr>
            <p:cNvGrpSpPr/>
            <p:nvPr/>
          </p:nvGrpSpPr>
          <p:grpSpPr>
            <a:xfrm>
              <a:off x="0" y="0"/>
              <a:ext cx="8024745" cy="787550"/>
              <a:chOff x="0" y="0"/>
              <a:chExt cx="1585135" cy="155565"/>
            </a:xfrm>
          </p:grpSpPr>
          <p:sp>
            <p:nvSpPr>
              <p:cNvPr id="43" name="Freeform 24">
                <a:extLst>
                  <a:ext uri="{FF2B5EF4-FFF2-40B4-BE49-F238E27FC236}">
                    <a16:creationId xmlns:a16="http://schemas.microsoft.com/office/drawing/2014/main" id="{FC60571B-F0CA-A84C-7CBF-C7764F933BAE}"/>
                  </a:ext>
                </a:extLst>
              </p:cNvPr>
              <p:cNvSpPr/>
              <p:nvPr/>
            </p:nvSpPr>
            <p:spPr>
              <a:xfrm>
                <a:off x="0" y="0"/>
                <a:ext cx="1585135" cy="155565"/>
              </a:xfrm>
              <a:custGeom>
                <a:avLst/>
                <a:gdLst/>
                <a:ahLst/>
                <a:cxnLst/>
                <a:rect l="l" t="t" r="r" b="b"/>
                <a:pathLst>
                  <a:path w="1585135" h="155565">
                    <a:moveTo>
                      <a:pt x="0" y="0"/>
                    </a:moveTo>
                    <a:lnTo>
                      <a:pt x="1585135" y="0"/>
                    </a:lnTo>
                    <a:lnTo>
                      <a:pt x="1585135" y="155565"/>
                    </a:lnTo>
                    <a:lnTo>
                      <a:pt x="0" y="155565"/>
                    </a:lnTo>
                    <a:close/>
                  </a:path>
                </a:pathLst>
              </a:custGeom>
              <a:solidFill>
                <a:srgbClr val="E9511C"/>
              </a:solidFill>
            </p:spPr>
            <p:txBody>
              <a:bodyPr/>
              <a:lstStyle/>
              <a:p>
                <a:endParaRPr lang="en-GB"/>
              </a:p>
            </p:txBody>
          </p:sp>
          <p:sp>
            <p:nvSpPr>
              <p:cNvPr id="44" name="TextBox 25">
                <a:extLst>
                  <a:ext uri="{FF2B5EF4-FFF2-40B4-BE49-F238E27FC236}">
                    <a16:creationId xmlns:a16="http://schemas.microsoft.com/office/drawing/2014/main" id="{C9F17650-FF0A-13E0-022B-5A1BD552BEAF}"/>
                  </a:ext>
                </a:extLst>
              </p:cNvPr>
              <p:cNvSpPr txBox="1"/>
              <p:nvPr/>
            </p:nvSpPr>
            <p:spPr>
              <a:xfrm>
                <a:off x="0" y="-47625"/>
                <a:ext cx="1585135" cy="203190"/>
              </a:xfrm>
              <a:prstGeom prst="rect">
                <a:avLst/>
              </a:prstGeom>
            </p:spPr>
            <p:txBody>
              <a:bodyPr lIns="50800" tIns="50800" rIns="50800" bIns="50800" rtlCol="0" anchor="ctr"/>
              <a:lstStyle/>
              <a:p>
                <a:pPr algn="ctr">
                  <a:lnSpc>
                    <a:spcPts val="3012"/>
                  </a:lnSpc>
                </a:pPr>
                <a:endParaRPr/>
              </a:p>
            </p:txBody>
          </p:sp>
        </p:grpSp>
        <p:sp>
          <p:nvSpPr>
            <p:cNvPr id="42" name="TextBox 26">
              <a:extLst>
                <a:ext uri="{FF2B5EF4-FFF2-40B4-BE49-F238E27FC236}">
                  <a16:creationId xmlns:a16="http://schemas.microsoft.com/office/drawing/2014/main" id="{AE5C54F0-2F8E-8826-7E70-5C9EB9879E79}"/>
                </a:ext>
              </a:extLst>
            </p:cNvPr>
            <p:cNvSpPr txBox="1"/>
            <p:nvPr/>
          </p:nvSpPr>
          <p:spPr>
            <a:xfrm>
              <a:off x="0" y="160360"/>
              <a:ext cx="7954283" cy="428730"/>
            </a:xfrm>
            <a:prstGeom prst="rect">
              <a:avLst/>
            </a:prstGeom>
          </p:spPr>
          <p:txBody>
            <a:bodyPr lIns="0" tIns="0" rIns="0" bIns="0" rtlCol="0" anchor="t">
              <a:spAutoFit/>
            </a:bodyPr>
            <a:lstStyle/>
            <a:p>
              <a:pPr algn="ctr">
                <a:lnSpc>
                  <a:spcPts val="2751"/>
                </a:lnSpc>
              </a:pPr>
              <a:r>
                <a:rPr lang="en-US" sz="1965" b="1">
                  <a:solidFill>
                    <a:srgbClr val="FEFEFE"/>
                  </a:solidFill>
                  <a:latin typeface="Canva Sans Bold"/>
                  <a:ea typeface="Canva Sans Bold"/>
                  <a:cs typeface="Canva Sans Bold"/>
                  <a:sym typeface="Canva Sans Bold"/>
                </a:rPr>
                <a:t>Ottawa Charter for Health Promotion -1986</a:t>
              </a:r>
            </a:p>
          </p:txBody>
        </p:sp>
      </p:grpSp>
      <p:grpSp>
        <p:nvGrpSpPr>
          <p:cNvPr id="45" name="Group 18">
            <a:extLst>
              <a:ext uri="{FF2B5EF4-FFF2-40B4-BE49-F238E27FC236}">
                <a16:creationId xmlns:a16="http://schemas.microsoft.com/office/drawing/2014/main" id="{8E10DC24-38B2-B112-FF22-4AB80527C57A}"/>
              </a:ext>
            </a:extLst>
          </p:cNvPr>
          <p:cNvGrpSpPr/>
          <p:nvPr/>
        </p:nvGrpSpPr>
        <p:grpSpPr>
          <a:xfrm>
            <a:off x="893641" y="6843425"/>
            <a:ext cx="8115300" cy="1808718"/>
            <a:chOff x="0" y="0"/>
            <a:chExt cx="2141958" cy="477394"/>
          </a:xfrm>
        </p:grpSpPr>
        <p:sp>
          <p:nvSpPr>
            <p:cNvPr id="46" name="Freeform 19">
              <a:extLst>
                <a:ext uri="{FF2B5EF4-FFF2-40B4-BE49-F238E27FC236}">
                  <a16:creationId xmlns:a16="http://schemas.microsoft.com/office/drawing/2014/main" id="{A4A7C9D7-7F23-8EED-98F0-DBE5DCF63C45}"/>
                </a:ext>
              </a:extLst>
            </p:cNvPr>
            <p:cNvSpPr/>
            <p:nvPr/>
          </p:nvSpPr>
          <p:spPr>
            <a:xfrm>
              <a:off x="0" y="0"/>
              <a:ext cx="2141958" cy="477394"/>
            </a:xfrm>
            <a:custGeom>
              <a:avLst/>
              <a:gdLst/>
              <a:ahLst/>
              <a:cxnLst/>
              <a:rect l="l" t="t" r="r" b="b"/>
              <a:pathLst>
                <a:path w="2141958" h="477394">
                  <a:moveTo>
                    <a:pt x="0" y="0"/>
                  </a:moveTo>
                  <a:lnTo>
                    <a:pt x="2141958" y="0"/>
                  </a:lnTo>
                  <a:lnTo>
                    <a:pt x="2141958" y="477394"/>
                  </a:lnTo>
                  <a:lnTo>
                    <a:pt x="0" y="477394"/>
                  </a:lnTo>
                  <a:close/>
                </a:path>
              </a:pathLst>
            </a:custGeom>
            <a:solidFill>
              <a:srgbClr val="FAFAFA"/>
            </a:solidFill>
            <a:ln w="38100" cap="sq">
              <a:solidFill>
                <a:srgbClr val="000000"/>
              </a:solidFill>
              <a:prstDash val="solid"/>
              <a:miter/>
            </a:ln>
          </p:spPr>
          <p:txBody>
            <a:bodyPr/>
            <a:lstStyle/>
            <a:p>
              <a:endParaRPr lang="en-GB"/>
            </a:p>
          </p:txBody>
        </p:sp>
        <p:sp>
          <p:nvSpPr>
            <p:cNvPr id="47" name="TextBox 20">
              <a:extLst>
                <a:ext uri="{FF2B5EF4-FFF2-40B4-BE49-F238E27FC236}">
                  <a16:creationId xmlns:a16="http://schemas.microsoft.com/office/drawing/2014/main" id="{A53B3815-A9F2-D6CB-9770-0E9818E01A4F}"/>
                </a:ext>
              </a:extLst>
            </p:cNvPr>
            <p:cNvSpPr txBox="1"/>
            <p:nvPr/>
          </p:nvSpPr>
          <p:spPr>
            <a:xfrm>
              <a:off x="0" y="-47625"/>
              <a:ext cx="2141958" cy="525019"/>
            </a:xfrm>
            <a:prstGeom prst="rect">
              <a:avLst/>
            </a:prstGeom>
          </p:spPr>
          <p:txBody>
            <a:bodyPr lIns="50691" tIns="50691" rIns="50691" bIns="50691" rtlCol="0" anchor="ctr"/>
            <a:lstStyle/>
            <a:p>
              <a:pPr algn="ctr">
                <a:lnSpc>
                  <a:spcPts val="2732"/>
                </a:lnSpc>
              </a:pPr>
              <a:endParaRPr/>
            </a:p>
          </p:txBody>
        </p:sp>
      </p:grpSp>
      <p:sp>
        <p:nvSpPr>
          <p:cNvPr id="48" name="TextBox 21">
            <a:extLst>
              <a:ext uri="{FF2B5EF4-FFF2-40B4-BE49-F238E27FC236}">
                <a16:creationId xmlns:a16="http://schemas.microsoft.com/office/drawing/2014/main" id="{7F694806-08BE-052E-A0B6-366135A4E976}"/>
              </a:ext>
            </a:extLst>
          </p:cNvPr>
          <p:cNvSpPr txBox="1"/>
          <p:nvPr/>
        </p:nvSpPr>
        <p:spPr>
          <a:xfrm>
            <a:off x="1350840" y="7021895"/>
            <a:ext cx="7446003" cy="719171"/>
          </a:xfrm>
          <a:prstGeom prst="rect">
            <a:avLst/>
          </a:prstGeom>
        </p:spPr>
        <p:txBody>
          <a:bodyPr lIns="0" tIns="0" rIns="0" bIns="0" rtlCol="0" anchor="t">
            <a:spAutoFit/>
          </a:bodyPr>
          <a:lstStyle/>
          <a:p>
            <a:pPr algn="ctr">
              <a:lnSpc>
                <a:spcPts val="2891"/>
              </a:lnSpc>
            </a:pPr>
            <a:r>
              <a:rPr lang="en-US" sz="2065" b="1">
                <a:solidFill>
                  <a:srgbClr val="1D194F"/>
                </a:solidFill>
                <a:latin typeface="Canva Sans Bold"/>
                <a:ea typeface="Canva Sans Bold"/>
                <a:cs typeface="Canva Sans Bold"/>
                <a:sym typeface="Canva Sans Bold"/>
              </a:rPr>
              <a:t>The SDG 3 aims to “Ensure healthy lives and promote</a:t>
            </a:r>
          </a:p>
          <a:p>
            <a:pPr algn="ctr">
              <a:lnSpc>
                <a:spcPts val="2891"/>
              </a:lnSpc>
            </a:pPr>
            <a:r>
              <a:rPr lang="en-US" sz="2065" b="1">
                <a:solidFill>
                  <a:srgbClr val="1D194F"/>
                </a:solidFill>
                <a:latin typeface="Canva Sans Bold"/>
                <a:ea typeface="Canva Sans Bold"/>
                <a:cs typeface="Canva Sans Bold"/>
                <a:sym typeface="Canva Sans Bold"/>
              </a:rPr>
              <a:t>well-being for all at all ages”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7DFBF0-D342-150F-1BB4-D9CA2BF059D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8F9B88D-A0BC-5F41-F55F-0FB4C90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 name="Group 13">
            <a:extLst>
              <a:ext uri="{FF2B5EF4-FFF2-40B4-BE49-F238E27FC236}">
                <a16:creationId xmlns:a16="http://schemas.microsoft.com/office/drawing/2014/main" id="{F5E96EE0-0CE8-6B4B-1B5C-CF6C5FE57952}"/>
              </a:ext>
            </a:extLst>
          </p:cNvPr>
          <p:cNvGrpSpPr/>
          <p:nvPr/>
        </p:nvGrpSpPr>
        <p:grpSpPr>
          <a:xfrm>
            <a:off x="1064302" y="135839"/>
            <a:ext cx="13551107" cy="1279115"/>
            <a:chOff x="-863859" y="-29435"/>
            <a:chExt cx="11215066" cy="1385795"/>
          </a:xfrm>
        </p:grpSpPr>
        <p:grpSp>
          <p:nvGrpSpPr>
            <p:cNvPr id="5" name="Group 14">
              <a:extLst>
                <a:ext uri="{FF2B5EF4-FFF2-40B4-BE49-F238E27FC236}">
                  <a16:creationId xmlns:a16="http://schemas.microsoft.com/office/drawing/2014/main" id="{F4C3A98C-32F2-2B81-87FC-5C4AA5BEBA76}"/>
                </a:ext>
              </a:extLst>
            </p:cNvPr>
            <p:cNvGrpSpPr/>
            <p:nvPr/>
          </p:nvGrpSpPr>
          <p:grpSpPr>
            <a:xfrm>
              <a:off x="-863859" y="-29435"/>
              <a:ext cx="11215066" cy="1385795"/>
              <a:chOff x="-828036" y="-47625"/>
              <a:chExt cx="5908904" cy="347165"/>
            </a:xfrm>
          </p:grpSpPr>
          <p:sp>
            <p:nvSpPr>
              <p:cNvPr id="7" name="Freeform 15">
                <a:extLst>
                  <a:ext uri="{FF2B5EF4-FFF2-40B4-BE49-F238E27FC236}">
                    <a16:creationId xmlns:a16="http://schemas.microsoft.com/office/drawing/2014/main" id="{0A6D52D0-B3B3-403A-5943-C492C4881C76}"/>
                  </a:ext>
                </a:extLst>
              </p:cNvPr>
              <p:cNvSpPr/>
              <p:nvPr/>
            </p:nvSpPr>
            <p:spPr>
              <a:xfrm>
                <a:off x="-828036" y="0"/>
                <a:ext cx="5908904" cy="299539"/>
              </a:xfrm>
              <a:custGeom>
                <a:avLst/>
                <a:gdLst/>
                <a:ahLst/>
                <a:cxnLst/>
                <a:rect l="l" t="t" r="r" b="b"/>
                <a:pathLst>
                  <a:path w="3392956" h="299539">
                    <a:moveTo>
                      <a:pt x="0" y="0"/>
                    </a:moveTo>
                    <a:lnTo>
                      <a:pt x="3392956" y="0"/>
                    </a:lnTo>
                    <a:lnTo>
                      <a:pt x="3392956" y="299539"/>
                    </a:lnTo>
                    <a:lnTo>
                      <a:pt x="0" y="299539"/>
                    </a:lnTo>
                    <a:close/>
                  </a:path>
                </a:pathLst>
              </a:custGeom>
              <a:solidFill>
                <a:srgbClr val="E9511C"/>
              </a:solidFill>
            </p:spPr>
            <p:txBody>
              <a:bodyPr/>
              <a:lstStyle/>
              <a:p>
                <a:endParaRPr lang="en-GB"/>
              </a:p>
            </p:txBody>
          </p:sp>
          <p:sp>
            <p:nvSpPr>
              <p:cNvPr id="9" name="TextBox 16">
                <a:extLst>
                  <a:ext uri="{FF2B5EF4-FFF2-40B4-BE49-F238E27FC236}">
                    <a16:creationId xmlns:a16="http://schemas.microsoft.com/office/drawing/2014/main" id="{F9BA9119-5CE5-BC68-D573-06FFC719BCF5}"/>
                  </a:ext>
                </a:extLst>
              </p:cNvPr>
              <p:cNvSpPr txBox="1"/>
              <p:nvPr/>
            </p:nvSpPr>
            <p:spPr>
              <a:xfrm>
                <a:off x="0" y="-47625"/>
                <a:ext cx="3392956" cy="347165"/>
              </a:xfrm>
              <a:prstGeom prst="rect">
                <a:avLst/>
              </a:prstGeom>
            </p:spPr>
            <p:txBody>
              <a:bodyPr lIns="50800" tIns="50800" rIns="50800" bIns="50800" rtlCol="0" anchor="ctr"/>
              <a:lstStyle/>
              <a:p>
                <a:pPr algn="ctr">
                  <a:lnSpc>
                    <a:spcPts val="3012"/>
                  </a:lnSpc>
                </a:pPr>
                <a:endParaRPr/>
              </a:p>
            </p:txBody>
          </p:sp>
        </p:grpSp>
        <p:sp>
          <p:nvSpPr>
            <p:cNvPr id="6" name="TextBox 17">
              <a:extLst>
                <a:ext uri="{FF2B5EF4-FFF2-40B4-BE49-F238E27FC236}">
                  <a16:creationId xmlns:a16="http://schemas.microsoft.com/office/drawing/2014/main" id="{3D33A8A8-521B-C884-0D76-B032E532DF65}"/>
                </a:ext>
              </a:extLst>
            </p:cNvPr>
            <p:cNvSpPr txBox="1"/>
            <p:nvPr/>
          </p:nvSpPr>
          <p:spPr>
            <a:xfrm>
              <a:off x="-764611" y="410952"/>
              <a:ext cx="11115818" cy="778595"/>
            </a:xfrm>
            <a:prstGeom prst="rect">
              <a:avLst/>
            </a:prstGeom>
          </p:spPr>
          <p:txBody>
            <a:bodyPr wrap="square" lIns="0" tIns="0" rIns="0" bIns="0" rtlCol="0" anchor="t">
              <a:spAutoFit/>
            </a:bodyPr>
            <a:lstStyle/>
            <a:p>
              <a:pPr marL="0" lvl="0" indent="0" algn="l">
                <a:lnSpc>
                  <a:spcPts val="5783"/>
                </a:lnSpc>
              </a:pPr>
              <a:r>
                <a:rPr lang="en-US" sz="4779" dirty="0">
                  <a:solidFill>
                    <a:srgbClr val="FEFEFE"/>
                  </a:solidFill>
                  <a:latin typeface="Anton"/>
                  <a:ea typeface="Anton"/>
                  <a:cs typeface="Anton"/>
                  <a:sym typeface="Anton"/>
                </a:rPr>
                <a:t>Understanding OHS-Social Determinant Perspectives</a:t>
              </a:r>
            </a:p>
          </p:txBody>
        </p:sp>
      </p:grpSp>
      <p:sp>
        <p:nvSpPr>
          <p:cNvPr id="10" name="Freeform 2">
            <a:extLst>
              <a:ext uri="{FF2B5EF4-FFF2-40B4-BE49-F238E27FC236}">
                <a16:creationId xmlns:a16="http://schemas.microsoft.com/office/drawing/2014/main" id="{C596597D-0489-56FE-854F-5DD6C99AD89A}"/>
              </a:ext>
            </a:extLst>
          </p:cNvPr>
          <p:cNvSpPr/>
          <p:nvPr/>
        </p:nvSpPr>
        <p:spPr>
          <a:xfrm>
            <a:off x="15252317" y="135839"/>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3"/>
            <a:stretch>
              <a:fillRect/>
            </a:stretch>
          </a:blipFill>
        </p:spPr>
        <p:txBody>
          <a:bodyPr/>
          <a:lstStyle/>
          <a:p>
            <a:endParaRPr lang="en-GB"/>
          </a:p>
        </p:txBody>
      </p:sp>
      <p:pic>
        <p:nvPicPr>
          <p:cNvPr id="12" name="Picture 11" descr="A diagram of a diagram of people&#10;&#10;AI-generated content may be incorrect.">
            <a:extLst>
              <a:ext uri="{FF2B5EF4-FFF2-40B4-BE49-F238E27FC236}">
                <a16:creationId xmlns:a16="http://schemas.microsoft.com/office/drawing/2014/main" id="{BC05599C-53DE-2E3D-10F3-26414F057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984" y="1451186"/>
            <a:ext cx="12142032" cy="7384628"/>
          </a:xfrm>
          <a:prstGeom prst="rect">
            <a:avLst/>
          </a:prstGeom>
        </p:spPr>
      </p:pic>
      <p:sp>
        <p:nvSpPr>
          <p:cNvPr id="15" name="TextBox 14">
            <a:extLst>
              <a:ext uri="{FF2B5EF4-FFF2-40B4-BE49-F238E27FC236}">
                <a16:creationId xmlns:a16="http://schemas.microsoft.com/office/drawing/2014/main" id="{59598871-7560-0CCE-5449-F9609D0C5BE7}"/>
              </a:ext>
            </a:extLst>
          </p:cNvPr>
          <p:cNvSpPr txBox="1"/>
          <p:nvPr/>
        </p:nvSpPr>
        <p:spPr>
          <a:xfrm>
            <a:off x="7030387" y="9027183"/>
            <a:ext cx="3957403" cy="400110"/>
          </a:xfrm>
          <a:prstGeom prst="rect">
            <a:avLst/>
          </a:prstGeom>
          <a:solidFill>
            <a:srgbClr val="CC3300"/>
          </a:solidFill>
        </p:spPr>
        <p:txBody>
          <a:bodyPr wrap="square">
            <a:spAutoFit/>
          </a:bodyPr>
          <a:lstStyle/>
          <a:p>
            <a:r>
              <a:rPr lang="en-GB" sz="2000" b="1" dirty="0"/>
              <a:t>Source: Dahlgren-Whitehead, 1991</a:t>
            </a:r>
          </a:p>
        </p:txBody>
      </p:sp>
    </p:spTree>
    <p:extLst>
      <p:ext uri="{BB962C8B-B14F-4D97-AF65-F5344CB8AC3E}">
        <p14:creationId xmlns:p14="http://schemas.microsoft.com/office/powerpoint/2010/main" val="388603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500F23-997F-0194-959B-FB9BDF29569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8E9CA0E-6006-2822-113A-9CD0056AA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 name="Group 13">
            <a:extLst>
              <a:ext uri="{FF2B5EF4-FFF2-40B4-BE49-F238E27FC236}">
                <a16:creationId xmlns:a16="http://schemas.microsoft.com/office/drawing/2014/main" id="{31F03220-7935-A70A-D202-B522B8DADA87}"/>
              </a:ext>
            </a:extLst>
          </p:cNvPr>
          <p:cNvGrpSpPr/>
          <p:nvPr/>
        </p:nvGrpSpPr>
        <p:grpSpPr>
          <a:xfrm>
            <a:off x="1184223" y="135839"/>
            <a:ext cx="13431187" cy="1868939"/>
            <a:chOff x="707749" y="-29435"/>
            <a:chExt cx="9643458" cy="2024811"/>
          </a:xfrm>
        </p:grpSpPr>
        <p:grpSp>
          <p:nvGrpSpPr>
            <p:cNvPr id="5" name="Group 14">
              <a:extLst>
                <a:ext uri="{FF2B5EF4-FFF2-40B4-BE49-F238E27FC236}">
                  <a16:creationId xmlns:a16="http://schemas.microsoft.com/office/drawing/2014/main" id="{FB6C09C8-D694-9FA3-F8A1-0D9A49ECE482}"/>
                </a:ext>
              </a:extLst>
            </p:cNvPr>
            <p:cNvGrpSpPr/>
            <p:nvPr/>
          </p:nvGrpSpPr>
          <p:grpSpPr>
            <a:xfrm>
              <a:off x="707749" y="-29435"/>
              <a:ext cx="9643458" cy="1385795"/>
              <a:chOff x="0" y="-47625"/>
              <a:chExt cx="5080868" cy="347165"/>
            </a:xfrm>
          </p:grpSpPr>
          <p:sp>
            <p:nvSpPr>
              <p:cNvPr id="7" name="Freeform 15">
                <a:extLst>
                  <a:ext uri="{FF2B5EF4-FFF2-40B4-BE49-F238E27FC236}">
                    <a16:creationId xmlns:a16="http://schemas.microsoft.com/office/drawing/2014/main" id="{1DFC2D45-B45E-A6FB-6886-F8CAD1F29AB9}"/>
                  </a:ext>
                </a:extLst>
              </p:cNvPr>
              <p:cNvSpPr/>
              <p:nvPr/>
            </p:nvSpPr>
            <p:spPr>
              <a:xfrm>
                <a:off x="0" y="0"/>
                <a:ext cx="5080868" cy="299539"/>
              </a:xfrm>
              <a:custGeom>
                <a:avLst/>
                <a:gdLst/>
                <a:ahLst/>
                <a:cxnLst/>
                <a:rect l="l" t="t" r="r" b="b"/>
                <a:pathLst>
                  <a:path w="3392956" h="299539">
                    <a:moveTo>
                      <a:pt x="0" y="0"/>
                    </a:moveTo>
                    <a:lnTo>
                      <a:pt x="3392956" y="0"/>
                    </a:lnTo>
                    <a:lnTo>
                      <a:pt x="3392956" y="299539"/>
                    </a:lnTo>
                    <a:lnTo>
                      <a:pt x="0" y="299539"/>
                    </a:lnTo>
                    <a:close/>
                  </a:path>
                </a:pathLst>
              </a:custGeom>
              <a:solidFill>
                <a:srgbClr val="E9511C"/>
              </a:solidFill>
            </p:spPr>
            <p:txBody>
              <a:bodyPr/>
              <a:lstStyle/>
              <a:p>
                <a:endParaRPr lang="en-GB"/>
              </a:p>
            </p:txBody>
          </p:sp>
          <p:sp>
            <p:nvSpPr>
              <p:cNvPr id="9" name="TextBox 16">
                <a:extLst>
                  <a:ext uri="{FF2B5EF4-FFF2-40B4-BE49-F238E27FC236}">
                    <a16:creationId xmlns:a16="http://schemas.microsoft.com/office/drawing/2014/main" id="{E3C20233-C1B4-ECE8-3763-9603FB8DB38C}"/>
                  </a:ext>
                </a:extLst>
              </p:cNvPr>
              <p:cNvSpPr txBox="1"/>
              <p:nvPr/>
            </p:nvSpPr>
            <p:spPr>
              <a:xfrm>
                <a:off x="0" y="-47625"/>
                <a:ext cx="3392956" cy="347165"/>
              </a:xfrm>
              <a:prstGeom prst="rect">
                <a:avLst/>
              </a:prstGeom>
            </p:spPr>
            <p:txBody>
              <a:bodyPr lIns="50800" tIns="50800" rIns="50800" bIns="50800" rtlCol="0" anchor="ctr"/>
              <a:lstStyle/>
              <a:p>
                <a:pPr algn="ctr">
                  <a:lnSpc>
                    <a:spcPts val="3012"/>
                  </a:lnSpc>
                </a:pPr>
                <a:endParaRPr/>
              </a:p>
            </p:txBody>
          </p:sp>
        </p:grpSp>
        <p:sp>
          <p:nvSpPr>
            <p:cNvPr id="6" name="TextBox 17">
              <a:extLst>
                <a:ext uri="{FF2B5EF4-FFF2-40B4-BE49-F238E27FC236}">
                  <a16:creationId xmlns:a16="http://schemas.microsoft.com/office/drawing/2014/main" id="{954D52E6-61DE-F860-2970-88108B511957}"/>
                </a:ext>
              </a:extLst>
            </p:cNvPr>
            <p:cNvSpPr txBox="1"/>
            <p:nvPr/>
          </p:nvSpPr>
          <p:spPr>
            <a:xfrm>
              <a:off x="790851" y="410953"/>
              <a:ext cx="9560355" cy="1584423"/>
            </a:xfrm>
            <a:prstGeom prst="rect">
              <a:avLst/>
            </a:prstGeom>
          </p:spPr>
          <p:txBody>
            <a:bodyPr wrap="square" lIns="0" tIns="0" rIns="0" bIns="0" rtlCol="0" anchor="t">
              <a:spAutoFit/>
            </a:bodyPr>
            <a:lstStyle/>
            <a:p>
              <a:pPr marL="0" lvl="0" indent="0" algn="l">
                <a:lnSpc>
                  <a:spcPts val="5783"/>
                </a:lnSpc>
              </a:pPr>
              <a:r>
                <a:rPr lang="en-US" sz="4779" dirty="0">
                  <a:solidFill>
                    <a:srgbClr val="FEFEFE"/>
                  </a:solidFill>
                  <a:latin typeface="Anton"/>
                  <a:ea typeface="Anton"/>
                  <a:cs typeface="Anton"/>
                  <a:sym typeface="Anton"/>
                </a:rPr>
                <a:t>Understanding OHS-Social Determinants Perspectives</a:t>
              </a:r>
            </a:p>
          </p:txBody>
        </p:sp>
      </p:grpSp>
      <p:sp>
        <p:nvSpPr>
          <p:cNvPr id="10" name="Freeform 2">
            <a:extLst>
              <a:ext uri="{FF2B5EF4-FFF2-40B4-BE49-F238E27FC236}">
                <a16:creationId xmlns:a16="http://schemas.microsoft.com/office/drawing/2014/main" id="{8AB805DB-D05A-3555-737C-F44631BAEB4A}"/>
              </a:ext>
            </a:extLst>
          </p:cNvPr>
          <p:cNvSpPr/>
          <p:nvPr/>
        </p:nvSpPr>
        <p:spPr>
          <a:xfrm>
            <a:off x="15252317" y="135839"/>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3"/>
            <a:stretch>
              <a:fillRect/>
            </a:stretch>
          </a:blipFill>
        </p:spPr>
        <p:txBody>
          <a:bodyPr/>
          <a:lstStyle/>
          <a:p>
            <a:endParaRPr lang="en-GB"/>
          </a:p>
        </p:txBody>
      </p:sp>
      <p:sp>
        <p:nvSpPr>
          <p:cNvPr id="17" name="TextBox 17">
            <a:extLst>
              <a:ext uri="{FF2B5EF4-FFF2-40B4-BE49-F238E27FC236}">
                <a16:creationId xmlns:a16="http://schemas.microsoft.com/office/drawing/2014/main" id="{DAFABC80-ED29-421C-9BEB-BB98F253A53D}"/>
              </a:ext>
            </a:extLst>
          </p:cNvPr>
          <p:cNvSpPr txBox="1"/>
          <p:nvPr/>
        </p:nvSpPr>
        <p:spPr>
          <a:xfrm rot="16200000">
            <a:off x="-2806250" y="4764885"/>
            <a:ext cx="8356830" cy="2153090"/>
          </a:xfrm>
          <a:prstGeom prst="rect">
            <a:avLst/>
          </a:prstGeom>
        </p:spPr>
        <p:txBody>
          <a:bodyPr wrap="square" lIns="0" tIns="0" rIns="0" bIns="0" rtlCol="0" anchor="t">
            <a:spAutoFit/>
          </a:bodyPr>
          <a:lstStyle/>
          <a:p>
            <a:pPr marL="0" lvl="0" indent="0" algn="ctr">
              <a:lnSpc>
                <a:spcPts val="5783"/>
              </a:lnSpc>
            </a:pPr>
            <a:r>
              <a:rPr lang="en-US" sz="3600">
                <a:latin typeface="Anton"/>
                <a:ea typeface="Anton"/>
                <a:cs typeface="Anton"/>
                <a:sym typeface="Anton"/>
              </a:rPr>
              <a:t>A Conceptual Framework for</a:t>
            </a:r>
          </a:p>
          <a:p>
            <a:pPr marL="0" lvl="0" indent="0" algn="ctr">
              <a:lnSpc>
                <a:spcPts val="5783"/>
              </a:lnSpc>
            </a:pPr>
            <a:r>
              <a:rPr lang="en-US" sz="3600">
                <a:latin typeface="Anton"/>
                <a:ea typeface="Anton"/>
                <a:cs typeface="Anton"/>
                <a:sym typeface="Anton"/>
              </a:rPr>
              <a:t>Action on the Social Determinants</a:t>
            </a:r>
          </a:p>
          <a:p>
            <a:pPr marL="0" lvl="0" indent="0" algn="ctr">
              <a:lnSpc>
                <a:spcPts val="5783"/>
              </a:lnSpc>
            </a:pPr>
            <a:r>
              <a:rPr lang="en-US" sz="3600">
                <a:latin typeface="Anton"/>
                <a:ea typeface="Anton"/>
                <a:cs typeface="Anton"/>
                <a:sym typeface="Anton"/>
              </a:rPr>
              <a:t>of Health: WHO 2010</a:t>
            </a:r>
          </a:p>
        </p:txBody>
      </p:sp>
      <p:pic>
        <p:nvPicPr>
          <p:cNvPr id="3" name="Picture 2" descr="A diagram of a social determinants of health&#10;&#10;AI-generated content may be incorrect.">
            <a:extLst>
              <a:ext uri="{FF2B5EF4-FFF2-40B4-BE49-F238E27FC236}">
                <a16:creationId xmlns:a16="http://schemas.microsoft.com/office/drawing/2014/main" id="{24814384-BB8E-F46E-92C1-A0577725EC19}"/>
              </a:ext>
            </a:extLst>
          </p:cNvPr>
          <p:cNvPicPr>
            <a:picLocks noChangeAspect="1"/>
          </p:cNvPicPr>
          <p:nvPr/>
        </p:nvPicPr>
        <p:blipFill>
          <a:blip r:embed="rId4" cstate="print">
            <a:extLst>
              <a:ext uri="{28A0092B-C50C-407E-A947-70E740481C1C}">
                <a14:useLocalDpi xmlns:a14="http://schemas.microsoft.com/office/drawing/2010/main" val="0"/>
              </a:ext>
            </a:extLst>
          </a:blip>
          <a:srcRect l="7971" t="10177" r="3831" b="7191"/>
          <a:stretch/>
        </p:blipFill>
        <p:spPr>
          <a:xfrm>
            <a:off x="2742044" y="1838487"/>
            <a:ext cx="14707779" cy="7750930"/>
          </a:xfrm>
          <a:prstGeom prst="rect">
            <a:avLst/>
          </a:prstGeom>
        </p:spPr>
      </p:pic>
    </p:spTree>
    <p:extLst>
      <p:ext uri="{BB962C8B-B14F-4D97-AF65-F5344CB8AC3E}">
        <p14:creationId xmlns:p14="http://schemas.microsoft.com/office/powerpoint/2010/main" val="178507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33" b="-9333"/>
            </a:stretch>
          </a:blipFill>
        </p:spPr>
        <p:txBody>
          <a:bodyPr/>
          <a:lstStyle/>
          <a:p>
            <a:endParaRPr lang="en-GB"/>
          </a:p>
        </p:txBody>
      </p:sp>
      <p:grpSp>
        <p:nvGrpSpPr>
          <p:cNvPr id="3" name="Group 3"/>
          <p:cNvGrpSpPr/>
          <p:nvPr/>
        </p:nvGrpSpPr>
        <p:grpSpPr>
          <a:xfrm>
            <a:off x="819420" y="548224"/>
            <a:ext cx="9168376" cy="898627"/>
            <a:chOff x="0" y="0"/>
            <a:chExt cx="2414716" cy="236675"/>
          </a:xfrm>
        </p:grpSpPr>
        <p:sp>
          <p:nvSpPr>
            <p:cNvPr id="4" name="Freeform 4"/>
            <p:cNvSpPr/>
            <p:nvPr/>
          </p:nvSpPr>
          <p:spPr>
            <a:xfrm>
              <a:off x="0" y="0"/>
              <a:ext cx="2414716" cy="236676"/>
            </a:xfrm>
            <a:custGeom>
              <a:avLst/>
              <a:gdLst/>
              <a:ahLst/>
              <a:cxnLst/>
              <a:rect l="l" t="t" r="r" b="b"/>
              <a:pathLst>
                <a:path w="2414716" h="236676">
                  <a:moveTo>
                    <a:pt x="0" y="0"/>
                  </a:moveTo>
                  <a:lnTo>
                    <a:pt x="2414716" y="0"/>
                  </a:lnTo>
                  <a:lnTo>
                    <a:pt x="2414716" y="236676"/>
                  </a:lnTo>
                  <a:lnTo>
                    <a:pt x="0" y="236676"/>
                  </a:lnTo>
                  <a:close/>
                </a:path>
              </a:pathLst>
            </a:custGeom>
            <a:solidFill>
              <a:srgbClr val="E9511C"/>
            </a:solidFill>
          </p:spPr>
          <p:txBody>
            <a:bodyPr/>
            <a:lstStyle/>
            <a:p>
              <a:endParaRPr lang="en-GB"/>
            </a:p>
          </p:txBody>
        </p:sp>
        <p:sp>
          <p:nvSpPr>
            <p:cNvPr id="5" name="TextBox 5"/>
            <p:cNvSpPr txBox="1"/>
            <p:nvPr/>
          </p:nvSpPr>
          <p:spPr>
            <a:xfrm>
              <a:off x="0" y="-47625"/>
              <a:ext cx="2414716" cy="284300"/>
            </a:xfrm>
            <a:prstGeom prst="rect">
              <a:avLst/>
            </a:prstGeom>
          </p:spPr>
          <p:txBody>
            <a:bodyPr lIns="50800" tIns="50800" rIns="50800" bIns="50800" rtlCol="0" anchor="ctr"/>
            <a:lstStyle/>
            <a:p>
              <a:pPr algn="ctr">
                <a:lnSpc>
                  <a:spcPts val="3012"/>
                </a:lnSpc>
              </a:pPr>
              <a:endParaRPr/>
            </a:p>
          </p:txBody>
        </p:sp>
      </p:grpSp>
      <p:sp>
        <p:nvSpPr>
          <p:cNvPr id="6" name="TextBox 6"/>
          <p:cNvSpPr txBox="1"/>
          <p:nvPr/>
        </p:nvSpPr>
        <p:spPr>
          <a:xfrm>
            <a:off x="1028700" y="656865"/>
            <a:ext cx="8959096" cy="604520"/>
          </a:xfrm>
          <a:prstGeom prst="rect">
            <a:avLst/>
          </a:prstGeom>
        </p:spPr>
        <p:txBody>
          <a:bodyPr lIns="0" tIns="0" rIns="0" bIns="0" rtlCol="0" anchor="t">
            <a:spAutoFit/>
          </a:bodyPr>
          <a:lstStyle/>
          <a:p>
            <a:pPr marL="0" lvl="0" indent="0" algn="l">
              <a:lnSpc>
                <a:spcPts val="4839"/>
              </a:lnSpc>
            </a:pPr>
            <a:r>
              <a:rPr lang="en-US" sz="3999">
                <a:solidFill>
                  <a:srgbClr val="FEFEFE"/>
                </a:solidFill>
                <a:latin typeface="Anton"/>
                <a:ea typeface="Anton"/>
                <a:cs typeface="Anton"/>
                <a:sym typeface="Anton"/>
              </a:rPr>
              <a:t>The Occupational Health “Cycle of Neglect”</a:t>
            </a:r>
          </a:p>
        </p:txBody>
      </p:sp>
      <p:sp>
        <p:nvSpPr>
          <p:cNvPr id="7" name="Freeform 7"/>
          <p:cNvSpPr/>
          <p:nvPr/>
        </p:nvSpPr>
        <p:spPr>
          <a:xfrm>
            <a:off x="15254012" y="169406"/>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4"/>
            <a:stretch>
              <a:fillRect/>
            </a:stretch>
          </a:blipFill>
        </p:spPr>
        <p:txBody>
          <a:bodyPr/>
          <a:lstStyle/>
          <a:p>
            <a:endParaRPr lang="en-GB"/>
          </a:p>
        </p:txBody>
      </p:sp>
      <p:sp>
        <p:nvSpPr>
          <p:cNvPr id="8" name="Freeform 8"/>
          <p:cNvSpPr/>
          <p:nvPr/>
        </p:nvSpPr>
        <p:spPr>
          <a:xfrm>
            <a:off x="5734901" y="2343269"/>
            <a:ext cx="5577636" cy="5291782"/>
          </a:xfrm>
          <a:custGeom>
            <a:avLst/>
            <a:gdLst/>
            <a:ahLst/>
            <a:cxnLst/>
            <a:rect l="l" t="t" r="r" b="b"/>
            <a:pathLst>
              <a:path w="5577636" h="5291782">
                <a:moveTo>
                  <a:pt x="0" y="0"/>
                </a:moveTo>
                <a:lnTo>
                  <a:pt x="5577637" y="0"/>
                </a:lnTo>
                <a:lnTo>
                  <a:pt x="5577637" y="5291782"/>
                </a:lnTo>
                <a:lnTo>
                  <a:pt x="0" y="52917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9" name="Group 9"/>
          <p:cNvGrpSpPr/>
          <p:nvPr/>
        </p:nvGrpSpPr>
        <p:grpSpPr>
          <a:xfrm>
            <a:off x="8387535" y="1575868"/>
            <a:ext cx="843796" cy="84379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11" name="TextBox 11"/>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01</a:t>
              </a:r>
            </a:p>
          </p:txBody>
        </p:sp>
      </p:grpSp>
      <p:grpSp>
        <p:nvGrpSpPr>
          <p:cNvPr id="12" name="Group 12"/>
          <p:cNvGrpSpPr/>
          <p:nvPr/>
        </p:nvGrpSpPr>
        <p:grpSpPr>
          <a:xfrm>
            <a:off x="11312538" y="3807713"/>
            <a:ext cx="843796" cy="84379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14" name="TextBox 14"/>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02</a:t>
              </a:r>
            </a:p>
          </p:txBody>
        </p:sp>
      </p:grpSp>
      <p:grpSp>
        <p:nvGrpSpPr>
          <p:cNvPr id="15" name="Group 15"/>
          <p:cNvGrpSpPr/>
          <p:nvPr/>
        </p:nvGrpSpPr>
        <p:grpSpPr>
          <a:xfrm>
            <a:off x="10290986" y="7097122"/>
            <a:ext cx="843796" cy="84379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17" name="TextBox 17"/>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03</a:t>
              </a:r>
            </a:p>
          </p:txBody>
        </p:sp>
      </p:grpSp>
      <p:grpSp>
        <p:nvGrpSpPr>
          <p:cNvPr id="18" name="Group 18"/>
          <p:cNvGrpSpPr/>
          <p:nvPr/>
        </p:nvGrpSpPr>
        <p:grpSpPr>
          <a:xfrm>
            <a:off x="4891105" y="3907836"/>
            <a:ext cx="843796" cy="84379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20" name="TextBox 20"/>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05</a:t>
              </a:r>
            </a:p>
          </p:txBody>
        </p:sp>
      </p:grpSp>
      <p:grpSp>
        <p:nvGrpSpPr>
          <p:cNvPr id="21" name="Group 21"/>
          <p:cNvGrpSpPr/>
          <p:nvPr/>
        </p:nvGrpSpPr>
        <p:grpSpPr>
          <a:xfrm>
            <a:off x="5969497" y="7140212"/>
            <a:ext cx="843796" cy="84379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511D"/>
            </a:solidFill>
          </p:spPr>
          <p:txBody>
            <a:bodyPr/>
            <a:lstStyle/>
            <a:p>
              <a:endParaRPr lang="en-GB"/>
            </a:p>
          </p:txBody>
        </p:sp>
        <p:sp>
          <p:nvSpPr>
            <p:cNvPr id="23" name="TextBox 23"/>
            <p:cNvSpPr txBox="1"/>
            <p:nvPr/>
          </p:nvSpPr>
          <p:spPr>
            <a:xfrm>
              <a:off x="76200" y="28575"/>
              <a:ext cx="660400" cy="708025"/>
            </a:xfrm>
            <a:prstGeom prst="rect">
              <a:avLst/>
            </a:prstGeom>
          </p:spPr>
          <p:txBody>
            <a:bodyPr lIns="50071" tIns="50071" rIns="50071" bIns="50071" rtlCol="0" anchor="ctr"/>
            <a:lstStyle/>
            <a:p>
              <a:pPr algn="ctr">
                <a:lnSpc>
                  <a:spcPts val="3499"/>
                </a:lnSpc>
              </a:pPr>
              <a:r>
                <a:rPr lang="en-US" sz="2499" b="1">
                  <a:solidFill>
                    <a:srgbClr val="FFFFFF"/>
                  </a:solidFill>
                  <a:latin typeface="Open Sans Bold"/>
                  <a:ea typeface="Open Sans Bold"/>
                  <a:cs typeface="Open Sans Bold"/>
                  <a:sym typeface="Open Sans Bold"/>
                </a:rPr>
                <a:t>04</a:t>
              </a:r>
            </a:p>
          </p:txBody>
        </p:sp>
      </p:grpSp>
      <p:grpSp>
        <p:nvGrpSpPr>
          <p:cNvPr id="24" name="Group 24"/>
          <p:cNvGrpSpPr/>
          <p:nvPr/>
        </p:nvGrpSpPr>
        <p:grpSpPr>
          <a:xfrm>
            <a:off x="11734436" y="4656609"/>
            <a:ext cx="5791442" cy="2198606"/>
            <a:chOff x="0" y="0"/>
            <a:chExt cx="1525318" cy="579057"/>
          </a:xfrm>
        </p:grpSpPr>
        <p:sp>
          <p:nvSpPr>
            <p:cNvPr id="25" name="Freeform 25"/>
            <p:cNvSpPr/>
            <p:nvPr/>
          </p:nvSpPr>
          <p:spPr>
            <a:xfrm>
              <a:off x="0" y="0"/>
              <a:ext cx="1525318" cy="579057"/>
            </a:xfrm>
            <a:custGeom>
              <a:avLst/>
              <a:gdLst/>
              <a:ahLst/>
              <a:cxnLst/>
              <a:rect l="l" t="t" r="r" b="b"/>
              <a:pathLst>
                <a:path w="1525318" h="579057">
                  <a:moveTo>
                    <a:pt x="0" y="0"/>
                  </a:moveTo>
                  <a:lnTo>
                    <a:pt x="1525318" y="0"/>
                  </a:lnTo>
                  <a:lnTo>
                    <a:pt x="1525318" y="579057"/>
                  </a:lnTo>
                  <a:lnTo>
                    <a:pt x="0" y="579057"/>
                  </a:lnTo>
                  <a:close/>
                </a:path>
              </a:pathLst>
            </a:custGeom>
            <a:solidFill>
              <a:srgbClr val="FAFAFA"/>
            </a:solidFill>
          </p:spPr>
          <p:txBody>
            <a:bodyPr/>
            <a:lstStyle/>
            <a:p>
              <a:endParaRPr lang="en-GB"/>
            </a:p>
          </p:txBody>
        </p:sp>
        <p:sp>
          <p:nvSpPr>
            <p:cNvPr id="26" name="TextBox 26"/>
            <p:cNvSpPr txBox="1"/>
            <p:nvPr/>
          </p:nvSpPr>
          <p:spPr>
            <a:xfrm>
              <a:off x="0" y="-47625"/>
              <a:ext cx="1525318" cy="626682"/>
            </a:xfrm>
            <a:prstGeom prst="rect">
              <a:avLst/>
            </a:prstGeom>
          </p:spPr>
          <p:txBody>
            <a:bodyPr lIns="50800" tIns="50800" rIns="50800" bIns="50800" rtlCol="0" anchor="ctr"/>
            <a:lstStyle/>
            <a:p>
              <a:pPr algn="ctr">
                <a:lnSpc>
                  <a:spcPts val="3012"/>
                </a:lnSpc>
              </a:pPr>
              <a:endParaRPr/>
            </a:p>
          </p:txBody>
        </p:sp>
      </p:grpSp>
      <p:sp>
        <p:nvSpPr>
          <p:cNvPr id="27" name="TextBox 27"/>
          <p:cNvSpPr txBox="1"/>
          <p:nvPr/>
        </p:nvSpPr>
        <p:spPr>
          <a:xfrm>
            <a:off x="11253491" y="4774569"/>
            <a:ext cx="3777301" cy="468859"/>
          </a:xfrm>
          <a:prstGeom prst="rect">
            <a:avLst/>
          </a:prstGeom>
        </p:spPr>
        <p:txBody>
          <a:bodyPr lIns="0" tIns="0" rIns="0" bIns="0" rtlCol="0" anchor="t">
            <a:spAutoFit/>
          </a:bodyPr>
          <a:lstStyle/>
          <a:p>
            <a:pPr algn="ctr">
              <a:lnSpc>
                <a:spcPts val="3892"/>
              </a:lnSpc>
              <a:spcBef>
                <a:spcPct val="0"/>
              </a:spcBef>
            </a:pPr>
            <a:r>
              <a:rPr lang="en-US" sz="2750">
                <a:solidFill>
                  <a:srgbClr val="000000"/>
                </a:solidFill>
                <a:latin typeface="Anton"/>
                <a:ea typeface="Anton"/>
                <a:cs typeface="Anton"/>
                <a:sym typeface="Anton"/>
              </a:rPr>
              <a:t>Limited </a:t>
            </a:r>
            <a:r>
              <a:rPr lang="en-US" sz="2750">
                <a:solidFill>
                  <a:srgbClr val="FF0000"/>
                </a:solidFill>
                <a:latin typeface="Anton"/>
                <a:ea typeface="Anton"/>
                <a:cs typeface="Anton"/>
                <a:sym typeface="Anton"/>
              </a:rPr>
              <a:t>resources</a:t>
            </a:r>
          </a:p>
        </p:txBody>
      </p:sp>
      <p:grpSp>
        <p:nvGrpSpPr>
          <p:cNvPr id="28" name="Group 28"/>
          <p:cNvGrpSpPr/>
          <p:nvPr/>
        </p:nvGrpSpPr>
        <p:grpSpPr>
          <a:xfrm>
            <a:off x="9231331" y="1733875"/>
            <a:ext cx="7626634" cy="1793940"/>
            <a:chOff x="0" y="-241102"/>
            <a:chExt cx="10168845" cy="2391920"/>
          </a:xfrm>
        </p:grpSpPr>
        <p:grpSp>
          <p:nvGrpSpPr>
            <p:cNvPr id="29" name="Group 29"/>
            <p:cNvGrpSpPr/>
            <p:nvPr/>
          </p:nvGrpSpPr>
          <p:grpSpPr>
            <a:xfrm>
              <a:off x="152637" y="-241102"/>
              <a:ext cx="10016208" cy="2391920"/>
              <a:chOff x="0" y="-47625"/>
              <a:chExt cx="1978510" cy="472478"/>
            </a:xfrm>
          </p:grpSpPr>
          <p:sp>
            <p:nvSpPr>
              <p:cNvPr id="30" name="Freeform 30"/>
              <p:cNvSpPr/>
              <p:nvPr/>
            </p:nvSpPr>
            <p:spPr>
              <a:xfrm>
                <a:off x="0" y="0"/>
                <a:ext cx="1978510" cy="424853"/>
              </a:xfrm>
              <a:custGeom>
                <a:avLst/>
                <a:gdLst/>
                <a:ahLst/>
                <a:cxnLst/>
                <a:rect l="l" t="t" r="r" b="b"/>
                <a:pathLst>
                  <a:path w="1978510" h="365628">
                    <a:moveTo>
                      <a:pt x="0" y="0"/>
                    </a:moveTo>
                    <a:lnTo>
                      <a:pt x="1978510" y="0"/>
                    </a:lnTo>
                    <a:lnTo>
                      <a:pt x="1978510" y="365628"/>
                    </a:lnTo>
                    <a:lnTo>
                      <a:pt x="0" y="365628"/>
                    </a:lnTo>
                    <a:close/>
                  </a:path>
                </a:pathLst>
              </a:custGeom>
              <a:solidFill>
                <a:srgbClr val="FAFAFA"/>
              </a:solidFill>
            </p:spPr>
            <p:txBody>
              <a:bodyPr/>
              <a:lstStyle/>
              <a:p>
                <a:endParaRPr lang="en-GB"/>
              </a:p>
            </p:txBody>
          </p:sp>
          <p:sp>
            <p:nvSpPr>
              <p:cNvPr id="31" name="TextBox 31"/>
              <p:cNvSpPr txBox="1"/>
              <p:nvPr/>
            </p:nvSpPr>
            <p:spPr>
              <a:xfrm>
                <a:off x="0" y="-47625"/>
                <a:ext cx="1978510" cy="413253"/>
              </a:xfrm>
              <a:prstGeom prst="rect">
                <a:avLst/>
              </a:prstGeom>
            </p:spPr>
            <p:txBody>
              <a:bodyPr lIns="50800" tIns="50800" rIns="50800" bIns="50800" rtlCol="0" anchor="ctr"/>
              <a:lstStyle/>
              <a:p>
                <a:pPr algn="ctr">
                  <a:lnSpc>
                    <a:spcPts val="3012"/>
                  </a:lnSpc>
                </a:pPr>
                <a:endParaRPr/>
              </a:p>
            </p:txBody>
          </p:sp>
        </p:grpSp>
        <p:sp>
          <p:nvSpPr>
            <p:cNvPr id="32" name="TextBox 32"/>
            <p:cNvSpPr txBox="1"/>
            <p:nvPr/>
          </p:nvSpPr>
          <p:spPr>
            <a:xfrm>
              <a:off x="0" y="15875"/>
              <a:ext cx="7227378" cy="624872"/>
            </a:xfrm>
            <a:prstGeom prst="rect">
              <a:avLst/>
            </a:prstGeom>
          </p:spPr>
          <p:txBody>
            <a:bodyPr lIns="0" tIns="0" rIns="0" bIns="0" rtlCol="0" anchor="t">
              <a:spAutoFit/>
            </a:bodyPr>
            <a:lstStyle/>
            <a:p>
              <a:pPr algn="ctr">
                <a:lnSpc>
                  <a:spcPts val="3892"/>
                </a:lnSpc>
                <a:spcBef>
                  <a:spcPct val="0"/>
                </a:spcBef>
              </a:pPr>
              <a:r>
                <a:rPr lang="en-US" sz="2780" dirty="0">
                  <a:solidFill>
                    <a:srgbClr val="141414"/>
                  </a:solidFill>
                  <a:latin typeface="Anton"/>
                  <a:ea typeface="Anton"/>
                  <a:cs typeface="Anton"/>
                  <a:sym typeface="Anton"/>
                </a:rPr>
                <a:t>Occupational health is a </a:t>
              </a:r>
              <a:r>
                <a:rPr lang="en-US" sz="2780" dirty="0">
                  <a:solidFill>
                    <a:srgbClr val="FF0000"/>
                  </a:solidFill>
                  <a:latin typeface="Anton"/>
                  <a:ea typeface="Anton"/>
                  <a:cs typeface="Anton"/>
                  <a:sym typeface="Anton"/>
                </a:rPr>
                <a:t>low priority</a:t>
              </a:r>
            </a:p>
          </p:txBody>
        </p:sp>
        <p:sp>
          <p:nvSpPr>
            <p:cNvPr id="33" name="TextBox 33"/>
            <p:cNvSpPr txBox="1"/>
            <p:nvPr/>
          </p:nvSpPr>
          <p:spPr>
            <a:xfrm>
              <a:off x="299957" y="577520"/>
              <a:ext cx="9642001" cy="1404914"/>
            </a:xfrm>
            <a:prstGeom prst="rect">
              <a:avLst/>
            </a:prstGeom>
          </p:spPr>
          <p:txBody>
            <a:bodyPr wrap="square" lIns="0" tIns="0" rIns="0" bIns="0" rtlCol="0" anchor="t">
              <a:spAutoFit/>
            </a:bodyPr>
            <a:lstStyle/>
            <a:p>
              <a:pPr>
                <a:lnSpc>
                  <a:spcPts val="2800"/>
                </a:lnSpc>
                <a:spcBef>
                  <a:spcPct val="0"/>
                </a:spcBef>
              </a:pPr>
              <a:r>
                <a:rPr lang="en-US" sz="2000">
                  <a:solidFill>
                    <a:srgbClr val="141414"/>
                  </a:solidFill>
                  <a:latin typeface="Open Sans"/>
                  <a:ea typeface="Open Sans"/>
                  <a:cs typeface="Open Sans"/>
                  <a:sym typeface="Open Sans"/>
                </a:rPr>
                <a:t>Existing </a:t>
              </a:r>
              <a:r>
                <a:rPr lang="en-US" sz="2000" err="1">
                  <a:solidFill>
                    <a:srgbClr val="141414"/>
                  </a:solidFill>
                  <a:latin typeface="Open Sans"/>
                  <a:ea typeface="Open Sans"/>
                  <a:cs typeface="Open Sans"/>
                  <a:sym typeface="Open Sans"/>
                </a:rPr>
                <a:t>Labour</a:t>
              </a:r>
              <a:r>
                <a:rPr lang="en-US" sz="2000">
                  <a:solidFill>
                    <a:srgbClr val="141414"/>
                  </a:solidFill>
                  <a:latin typeface="Open Sans"/>
                  <a:ea typeface="Open Sans"/>
                  <a:cs typeface="Open Sans"/>
                  <a:sym typeface="Open Sans"/>
                </a:rPr>
                <a:t> Acts and OHS policies have limited scopes – not addressing the needs of informal workers, i.e. 41% GDP contribution in 2025</a:t>
              </a:r>
              <a:endParaRPr lang="en-US" sz="2000">
                <a:solidFill>
                  <a:srgbClr val="141414"/>
                </a:solidFill>
                <a:latin typeface="Open Sans"/>
                <a:ea typeface="Open Sans"/>
                <a:cs typeface="Open Sans"/>
              </a:endParaRPr>
            </a:p>
          </p:txBody>
        </p:sp>
      </p:grpSp>
      <p:grpSp>
        <p:nvGrpSpPr>
          <p:cNvPr id="34" name="Group 34"/>
          <p:cNvGrpSpPr/>
          <p:nvPr/>
        </p:nvGrpSpPr>
        <p:grpSpPr>
          <a:xfrm>
            <a:off x="8016286" y="7803182"/>
            <a:ext cx="9935983" cy="2221861"/>
            <a:chOff x="0" y="-241101"/>
            <a:chExt cx="13247978" cy="2962482"/>
          </a:xfrm>
        </p:grpSpPr>
        <p:grpSp>
          <p:nvGrpSpPr>
            <p:cNvPr id="35" name="Group 35"/>
            <p:cNvGrpSpPr/>
            <p:nvPr/>
          </p:nvGrpSpPr>
          <p:grpSpPr>
            <a:xfrm>
              <a:off x="0" y="-241101"/>
              <a:ext cx="13247978" cy="2962482"/>
              <a:chOff x="0" y="-47625"/>
              <a:chExt cx="2616884" cy="585182"/>
            </a:xfrm>
          </p:grpSpPr>
          <p:sp>
            <p:nvSpPr>
              <p:cNvPr id="36" name="Freeform 36"/>
              <p:cNvSpPr/>
              <p:nvPr/>
            </p:nvSpPr>
            <p:spPr>
              <a:xfrm>
                <a:off x="0" y="0"/>
                <a:ext cx="2616884" cy="537557"/>
              </a:xfrm>
              <a:custGeom>
                <a:avLst/>
                <a:gdLst/>
                <a:ahLst/>
                <a:cxnLst/>
                <a:rect l="l" t="t" r="r" b="b"/>
                <a:pathLst>
                  <a:path w="2616884" h="537557">
                    <a:moveTo>
                      <a:pt x="0" y="0"/>
                    </a:moveTo>
                    <a:lnTo>
                      <a:pt x="2616884" y="0"/>
                    </a:lnTo>
                    <a:lnTo>
                      <a:pt x="2616884" y="537557"/>
                    </a:lnTo>
                    <a:lnTo>
                      <a:pt x="0" y="537557"/>
                    </a:lnTo>
                    <a:close/>
                  </a:path>
                </a:pathLst>
              </a:custGeom>
              <a:solidFill>
                <a:srgbClr val="FAFAFA"/>
              </a:solidFill>
            </p:spPr>
            <p:txBody>
              <a:bodyPr/>
              <a:lstStyle/>
              <a:p>
                <a:endParaRPr lang="en-GB"/>
              </a:p>
            </p:txBody>
          </p:sp>
          <p:sp>
            <p:nvSpPr>
              <p:cNvPr id="37" name="TextBox 37"/>
              <p:cNvSpPr txBox="1"/>
              <p:nvPr/>
            </p:nvSpPr>
            <p:spPr>
              <a:xfrm>
                <a:off x="0" y="-47625"/>
                <a:ext cx="2616884" cy="585182"/>
              </a:xfrm>
              <a:prstGeom prst="rect">
                <a:avLst/>
              </a:prstGeom>
            </p:spPr>
            <p:txBody>
              <a:bodyPr lIns="50800" tIns="50800" rIns="50800" bIns="50800" rtlCol="0" anchor="ctr"/>
              <a:lstStyle/>
              <a:p>
                <a:pPr algn="ctr">
                  <a:lnSpc>
                    <a:spcPts val="3012"/>
                  </a:lnSpc>
                </a:pPr>
                <a:endParaRPr/>
              </a:p>
            </p:txBody>
          </p:sp>
        </p:grpSp>
        <p:sp>
          <p:nvSpPr>
            <p:cNvPr id="38" name="TextBox 38"/>
            <p:cNvSpPr txBox="1"/>
            <p:nvPr/>
          </p:nvSpPr>
          <p:spPr>
            <a:xfrm>
              <a:off x="0" y="44203"/>
              <a:ext cx="7620807" cy="623506"/>
            </a:xfrm>
            <a:prstGeom prst="rect">
              <a:avLst/>
            </a:prstGeom>
          </p:spPr>
          <p:txBody>
            <a:bodyPr lIns="0" tIns="0" rIns="0" bIns="0" rtlCol="0" anchor="t">
              <a:spAutoFit/>
            </a:bodyPr>
            <a:lstStyle/>
            <a:p>
              <a:pPr algn="ctr">
                <a:lnSpc>
                  <a:spcPts val="3892"/>
                </a:lnSpc>
                <a:spcBef>
                  <a:spcPct val="0"/>
                </a:spcBef>
              </a:pPr>
              <a:r>
                <a:rPr lang="en-US" sz="2750" dirty="0">
                  <a:solidFill>
                    <a:srgbClr val="000000"/>
                  </a:solidFill>
                  <a:latin typeface="Anton"/>
                  <a:ea typeface="Anton"/>
                  <a:cs typeface="Anton"/>
                  <a:sym typeface="Anton"/>
                </a:rPr>
                <a:t>Inadequate </a:t>
              </a:r>
              <a:r>
                <a:rPr lang="en-US" sz="2750" dirty="0">
                  <a:solidFill>
                    <a:srgbClr val="FF0000"/>
                  </a:solidFill>
                  <a:latin typeface="Anton"/>
                  <a:ea typeface="Anton"/>
                  <a:cs typeface="Anton"/>
                  <a:sym typeface="Anton"/>
                </a:rPr>
                <a:t>information &amp; evidence</a:t>
              </a:r>
            </a:p>
          </p:txBody>
        </p:sp>
        <p:sp>
          <p:nvSpPr>
            <p:cNvPr id="39" name="TextBox 39"/>
            <p:cNvSpPr txBox="1"/>
            <p:nvPr/>
          </p:nvSpPr>
          <p:spPr>
            <a:xfrm>
              <a:off x="0" y="669350"/>
              <a:ext cx="13247978" cy="1883679"/>
            </a:xfrm>
            <a:prstGeom prst="rect">
              <a:avLst/>
            </a:prstGeom>
          </p:spPr>
          <p:txBody>
            <a:bodyPr lIns="0" tIns="0" rIns="0" bIns="0" rtlCol="0" anchor="t">
              <a:spAutoFit/>
            </a:bodyPr>
            <a:lstStyle/>
            <a:p>
              <a:pPr marL="431800" lvl="1" indent="-215900" algn="l">
                <a:lnSpc>
                  <a:spcPts val="2800"/>
                </a:lnSpc>
                <a:buFont typeface="Arial"/>
                <a:buChar char="•"/>
              </a:pPr>
              <a:r>
                <a:rPr lang="en-US" sz="2000">
                  <a:solidFill>
                    <a:srgbClr val="000000"/>
                  </a:solidFill>
                  <a:latin typeface="Open Sans"/>
                  <a:ea typeface="Open Sans"/>
                  <a:cs typeface="Open Sans"/>
                  <a:sym typeface="Open Sans"/>
                </a:rPr>
                <a:t>No robust system to collect and exchange occupational health and diseases-related data</a:t>
              </a:r>
              <a:endParaRPr lang="fr-FR"/>
            </a:p>
            <a:p>
              <a:pPr marL="431800" lvl="1" indent="-215900" algn="l">
                <a:lnSpc>
                  <a:spcPts val="2800"/>
                </a:lnSpc>
                <a:buFont typeface="Arial"/>
                <a:buChar char="•"/>
              </a:pPr>
              <a:r>
                <a:rPr lang="en-US" sz="2000">
                  <a:solidFill>
                    <a:srgbClr val="000000"/>
                  </a:solidFill>
                  <a:latin typeface="Open Sans"/>
                  <a:ea typeface="Open Sans"/>
                  <a:cs typeface="Open Sans"/>
                  <a:sym typeface="Open Sans"/>
                </a:rPr>
                <a:t>Limited scientific studies to measure the prevalence of occupational health diseases with respect to precarious working environment.</a:t>
              </a:r>
              <a:endParaRPr lang="en-US" sz="2000">
                <a:solidFill>
                  <a:srgbClr val="000000"/>
                </a:solidFill>
                <a:latin typeface="Open Sans"/>
                <a:ea typeface="Open Sans"/>
                <a:cs typeface="Open Sans"/>
              </a:endParaRPr>
            </a:p>
          </p:txBody>
        </p:sp>
      </p:grpSp>
      <p:sp>
        <p:nvSpPr>
          <p:cNvPr id="40" name="TextBox 40"/>
          <p:cNvSpPr txBox="1"/>
          <p:nvPr/>
        </p:nvSpPr>
        <p:spPr>
          <a:xfrm>
            <a:off x="11838369" y="5210808"/>
            <a:ext cx="5626992" cy="1406525"/>
          </a:xfrm>
          <a:prstGeom prst="rect">
            <a:avLst/>
          </a:prstGeom>
        </p:spPr>
        <p:txBody>
          <a:bodyPr lIns="0" tIns="0" rIns="0" bIns="0" rtlCol="0" anchor="t">
            <a:spAutoFit/>
          </a:bodyPr>
          <a:lstStyle/>
          <a:p>
            <a:pPr algn="l">
              <a:lnSpc>
                <a:spcPts val="2800"/>
              </a:lnSpc>
              <a:spcBef>
                <a:spcPct val="0"/>
              </a:spcBef>
            </a:pPr>
            <a:r>
              <a:rPr lang="en-US" sz="2000">
                <a:solidFill>
                  <a:srgbClr val="000000"/>
                </a:solidFill>
                <a:latin typeface="Open Sans"/>
                <a:ea typeface="Open Sans"/>
                <a:cs typeface="Open Sans"/>
                <a:sym typeface="Open Sans"/>
              </a:rPr>
              <a:t>Absence of occupational health and safety promotion, prevention, consultations and treatment protocols in the national health system.</a:t>
            </a:r>
          </a:p>
        </p:txBody>
      </p:sp>
      <p:grpSp>
        <p:nvGrpSpPr>
          <p:cNvPr id="41" name="Group 41"/>
          <p:cNvGrpSpPr/>
          <p:nvPr/>
        </p:nvGrpSpPr>
        <p:grpSpPr>
          <a:xfrm>
            <a:off x="887005" y="3473271"/>
            <a:ext cx="4837909" cy="2282641"/>
            <a:chOff x="418727" y="0"/>
            <a:chExt cx="6450544" cy="3043521"/>
          </a:xfrm>
        </p:grpSpPr>
        <p:grpSp>
          <p:nvGrpSpPr>
            <p:cNvPr id="42" name="Group 42"/>
            <p:cNvGrpSpPr/>
            <p:nvPr/>
          </p:nvGrpSpPr>
          <p:grpSpPr>
            <a:xfrm>
              <a:off x="418727" y="0"/>
              <a:ext cx="5325489" cy="3043521"/>
              <a:chOff x="0" y="0"/>
              <a:chExt cx="1051949" cy="601189"/>
            </a:xfrm>
          </p:grpSpPr>
          <p:sp>
            <p:nvSpPr>
              <p:cNvPr id="43" name="Freeform 43"/>
              <p:cNvSpPr/>
              <p:nvPr/>
            </p:nvSpPr>
            <p:spPr>
              <a:xfrm>
                <a:off x="0" y="0"/>
                <a:ext cx="1051948" cy="601189"/>
              </a:xfrm>
              <a:custGeom>
                <a:avLst/>
                <a:gdLst/>
                <a:ahLst/>
                <a:cxnLst/>
                <a:rect l="l" t="t" r="r" b="b"/>
                <a:pathLst>
                  <a:path w="1051948" h="601189">
                    <a:moveTo>
                      <a:pt x="0" y="0"/>
                    </a:moveTo>
                    <a:lnTo>
                      <a:pt x="1051948" y="0"/>
                    </a:lnTo>
                    <a:lnTo>
                      <a:pt x="1051948" y="601189"/>
                    </a:lnTo>
                    <a:lnTo>
                      <a:pt x="0" y="601189"/>
                    </a:lnTo>
                    <a:close/>
                  </a:path>
                </a:pathLst>
              </a:custGeom>
              <a:solidFill>
                <a:srgbClr val="FAFAFA"/>
              </a:solidFill>
            </p:spPr>
            <p:txBody>
              <a:bodyPr/>
              <a:lstStyle/>
              <a:p>
                <a:endParaRPr lang="en-GB"/>
              </a:p>
            </p:txBody>
          </p:sp>
          <p:sp>
            <p:nvSpPr>
              <p:cNvPr id="44" name="TextBox 44"/>
              <p:cNvSpPr txBox="1"/>
              <p:nvPr/>
            </p:nvSpPr>
            <p:spPr>
              <a:xfrm>
                <a:off x="0" y="-47625"/>
                <a:ext cx="1051949" cy="648814"/>
              </a:xfrm>
              <a:prstGeom prst="rect">
                <a:avLst/>
              </a:prstGeom>
            </p:spPr>
            <p:txBody>
              <a:bodyPr lIns="50800" tIns="50800" rIns="50800" bIns="50800" rtlCol="0" anchor="ctr"/>
              <a:lstStyle/>
              <a:p>
                <a:pPr algn="ctr">
                  <a:lnSpc>
                    <a:spcPts val="3012"/>
                  </a:lnSpc>
                </a:pPr>
                <a:endParaRPr/>
              </a:p>
            </p:txBody>
          </p:sp>
        </p:grpSp>
        <p:sp>
          <p:nvSpPr>
            <p:cNvPr id="45" name="TextBox 45"/>
            <p:cNvSpPr txBox="1"/>
            <p:nvPr/>
          </p:nvSpPr>
          <p:spPr>
            <a:xfrm>
              <a:off x="549213" y="57112"/>
              <a:ext cx="6320058" cy="624872"/>
            </a:xfrm>
            <a:prstGeom prst="rect">
              <a:avLst/>
            </a:prstGeom>
          </p:spPr>
          <p:txBody>
            <a:bodyPr lIns="0" tIns="0" rIns="0" bIns="0" rtlCol="0" anchor="t">
              <a:spAutoFit/>
            </a:bodyPr>
            <a:lstStyle/>
            <a:p>
              <a:pPr>
                <a:lnSpc>
                  <a:spcPts val="3892"/>
                </a:lnSpc>
                <a:spcBef>
                  <a:spcPct val="0"/>
                </a:spcBef>
              </a:pPr>
              <a:r>
                <a:rPr lang="en-US" sz="2780" dirty="0">
                  <a:solidFill>
                    <a:srgbClr val="000000"/>
                  </a:solidFill>
                  <a:latin typeface="Anton"/>
                  <a:ea typeface="Anton"/>
                  <a:cs typeface="Anton"/>
                  <a:sym typeface="Anton"/>
                </a:rPr>
                <a:t>Increasing </a:t>
              </a:r>
              <a:r>
                <a:rPr lang="en-US" sz="2780" dirty="0">
                  <a:solidFill>
                    <a:srgbClr val="FF0000"/>
                  </a:solidFill>
                  <a:latin typeface="Anton"/>
                  <a:ea typeface="Anton"/>
                  <a:cs typeface="Anton"/>
                  <a:sym typeface="Anton"/>
                </a:rPr>
                <a:t>vulnerability</a:t>
              </a:r>
            </a:p>
          </p:txBody>
        </p:sp>
        <p:sp>
          <p:nvSpPr>
            <p:cNvPr id="46" name="TextBox 46"/>
            <p:cNvSpPr txBox="1"/>
            <p:nvPr/>
          </p:nvSpPr>
          <p:spPr>
            <a:xfrm>
              <a:off x="529866" y="712585"/>
              <a:ext cx="4770603" cy="1859492"/>
            </a:xfrm>
            <a:prstGeom prst="rect">
              <a:avLst/>
            </a:prstGeom>
          </p:spPr>
          <p:txBody>
            <a:bodyPr lIns="0" tIns="0" rIns="0" bIns="0" rtlCol="0" anchor="t">
              <a:spAutoFit/>
            </a:bodyPr>
            <a:lstStyle/>
            <a:p>
              <a:pPr algn="l">
                <a:lnSpc>
                  <a:spcPts val="2800"/>
                </a:lnSpc>
                <a:spcBef>
                  <a:spcPct val="0"/>
                </a:spcBef>
              </a:pPr>
              <a:r>
                <a:rPr lang="en-US" sz="2000">
                  <a:solidFill>
                    <a:srgbClr val="000000"/>
                  </a:solidFill>
                  <a:latin typeface="Open Sans"/>
                  <a:ea typeface="Open Sans"/>
                  <a:cs typeface="Open Sans"/>
                  <a:sym typeface="Open Sans"/>
                </a:rPr>
                <a:t>Environmental conditions, precarious working conditions, poor health access and awareness</a:t>
              </a:r>
            </a:p>
          </p:txBody>
        </p:sp>
      </p:grpSp>
      <p:grpSp>
        <p:nvGrpSpPr>
          <p:cNvPr id="47" name="Group 47"/>
          <p:cNvGrpSpPr/>
          <p:nvPr/>
        </p:nvGrpSpPr>
        <p:grpSpPr>
          <a:xfrm>
            <a:off x="1464511" y="7167767"/>
            <a:ext cx="4672110" cy="1836758"/>
            <a:chOff x="0" y="-241102"/>
            <a:chExt cx="6229479" cy="2449012"/>
          </a:xfrm>
        </p:grpSpPr>
        <p:grpSp>
          <p:nvGrpSpPr>
            <p:cNvPr id="48" name="Group 48"/>
            <p:cNvGrpSpPr/>
            <p:nvPr/>
          </p:nvGrpSpPr>
          <p:grpSpPr>
            <a:xfrm>
              <a:off x="0" y="-241102"/>
              <a:ext cx="5948214" cy="2449012"/>
              <a:chOff x="0" y="-47625"/>
              <a:chExt cx="1174956" cy="483755"/>
            </a:xfrm>
          </p:grpSpPr>
          <p:sp>
            <p:nvSpPr>
              <p:cNvPr id="49" name="Freeform 49"/>
              <p:cNvSpPr/>
              <p:nvPr/>
            </p:nvSpPr>
            <p:spPr>
              <a:xfrm>
                <a:off x="0" y="0"/>
                <a:ext cx="1174956" cy="436130"/>
              </a:xfrm>
              <a:custGeom>
                <a:avLst/>
                <a:gdLst/>
                <a:ahLst/>
                <a:cxnLst/>
                <a:rect l="l" t="t" r="r" b="b"/>
                <a:pathLst>
                  <a:path w="1174956" h="436130">
                    <a:moveTo>
                      <a:pt x="0" y="0"/>
                    </a:moveTo>
                    <a:lnTo>
                      <a:pt x="1174956" y="0"/>
                    </a:lnTo>
                    <a:lnTo>
                      <a:pt x="1174956" y="436130"/>
                    </a:lnTo>
                    <a:lnTo>
                      <a:pt x="0" y="436130"/>
                    </a:lnTo>
                    <a:close/>
                  </a:path>
                </a:pathLst>
              </a:custGeom>
              <a:solidFill>
                <a:srgbClr val="FAFAFA"/>
              </a:solidFill>
            </p:spPr>
            <p:txBody>
              <a:bodyPr/>
              <a:lstStyle/>
              <a:p>
                <a:endParaRPr lang="en-GB"/>
              </a:p>
            </p:txBody>
          </p:sp>
          <p:sp>
            <p:nvSpPr>
              <p:cNvPr id="50" name="TextBox 50"/>
              <p:cNvSpPr txBox="1"/>
              <p:nvPr/>
            </p:nvSpPr>
            <p:spPr>
              <a:xfrm>
                <a:off x="0" y="-47625"/>
                <a:ext cx="1174956" cy="483755"/>
              </a:xfrm>
              <a:prstGeom prst="rect">
                <a:avLst/>
              </a:prstGeom>
            </p:spPr>
            <p:txBody>
              <a:bodyPr lIns="50800" tIns="50800" rIns="50800" bIns="50800" rtlCol="0" anchor="ctr"/>
              <a:lstStyle/>
              <a:p>
                <a:pPr algn="ctr">
                  <a:lnSpc>
                    <a:spcPts val="3012"/>
                  </a:lnSpc>
                </a:pPr>
                <a:endParaRPr/>
              </a:p>
            </p:txBody>
          </p:sp>
        </p:grpSp>
        <p:sp>
          <p:nvSpPr>
            <p:cNvPr id="51" name="TextBox 51"/>
            <p:cNvSpPr txBox="1"/>
            <p:nvPr/>
          </p:nvSpPr>
          <p:spPr>
            <a:xfrm>
              <a:off x="101185" y="24776"/>
              <a:ext cx="6128294" cy="624872"/>
            </a:xfrm>
            <a:prstGeom prst="rect">
              <a:avLst/>
            </a:prstGeom>
          </p:spPr>
          <p:txBody>
            <a:bodyPr lIns="0" tIns="0" rIns="0" bIns="0" rtlCol="0" anchor="t">
              <a:spAutoFit/>
            </a:bodyPr>
            <a:lstStyle/>
            <a:p>
              <a:pPr>
                <a:lnSpc>
                  <a:spcPts val="3892"/>
                </a:lnSpc>
                <a:spcBef>
                  <a:spcPct val="0"/>
                </a:spcBef>
              </a:pPr>
              <a:r>
                <a:rPr lang="en-US" sz="2780" dirty="0">
                  <a:solidFill>
                    <a:srgbClr val="000000"/>
                  </a:solidFill>
                  <a:latin typeface="Anton"/>
                  <a:ea typeface="Anton"/>
                  <a:cs typeface="Anton"/>
                  <a:sym typeface="Anton"/>
                </a:rPr>
                <a:t>Limited </a:t>
              </a:r>
              <a:r>
                <a:rPr lang="en-US" sz="2780" dirty="0">
                  <a:solidFill>
                    <a:srgbClr val="FF0000"/>
                  </a:solidFill>
                  <a:latin typeface="Anton"/>
                  <a:ea typeface="Anton"/>
                  <a:cs typeface="Anton"/>
                  <a:sym typeface="Anton"/>
                </a:rPr>
                <a:t>allies and partners</a:t>
              </a:r>
            </a:p>
          </p:txBody>
        </p:sp>
        <p:sp>
          <p:nvSpPr>
            <p:cNvPr id="52" name="TextBox 52"/>
            <p:cNvSpPr txBox="1"/>
            <p:nvPr/>
          </p:nvSpPr>
          <p:spPr>
            <a:xfrm>
              <a:off x="101185" y="638908"/>
              <a:ext cx="4660333" cy="1404915"/>
            </a:xfrm>
            <a:prstGeom prst="rect">
              <a:avLst/>
            </a:prstGeom>
          </p:spPr>
          <p:txBody>
            <a:bodyPr lIns="0" tIns="0" rIns="0" bIns="0" rtlCol="0" anchor="t">
              <a:spAutoFit/>
            </a:bodyPr>
            <a:lstStyle/>
            <a:p>
              <a:pPr algn="l">
                <a:lnSpc>
                  <a:spcPts val="2800"/>
                </a:lnSpc>
                <a:spcBef>
                  <a:spcPct val="0"/>
                </a:spcBef>
              </a:pPr>
              <a:r>
                <a:rPr lang="en-US" sz="2000">
                  <a:solidFill>
                    <a:srgbClr val="000000"/>
                  </a:solidFill>
                  <a:latin typeface="Open Sans"/>
                  <a:ea typeface="Open Sans"/>
                  <a:cs typeface="Open Sans"/>
                  <a:sym typeface="Open Sans"/>
                </a:rPr>
                <a:t>Only few organizations working in OHS for the vulnerable communities</a:t>
              </a:r>
            </a:p>
          </p:txBody>
        </p:sp>
      </p:grpSp>
      <p:sp>
        <p:nvSpPr>
          <p:cNvPr id="53" name="TextBox 26">
            <a:extLst>
              <a:ext uri="{FF2B5EF4-FFF2-40B4-BE49-F238E27FC236}">
                <a16:creationId xmlns:a16="http://schemas.microsoft.com/office/drawing/2014/main" id="{77774345-9869-469D-9E01-E145FA2D1F88}"/>
              </a:ext>
            </a:extLst>
          </p:cNvPr>
          <p:cNvSpPr txBox="1"/>
          <p:nvPr/>
        </p:nvSpPr>
        <p:spPr>
          <a:xfrm>
            <a:off x="1005267" y="9536510"/>
            <a:ext cx="5965712" cy="334322"/>
          </a:xfrm>
          <a:prstGeom prst="rect">
            <a:avLst/>
          </a:prstGeom>
          <a:solidFill>
            <a:srgbClr val="CC3300"/>
          </a:solidFill>
        </p:spPr>
        <p:txBody>
          <a:bodyPr lIns="0" tIns="0" rIns="0" bIns="0" rtlCol="0" anchor="t">
            <a:spAutoFit/>
          </a:bodyPr>
          <a:lstStyle/>
          <a:p>
            <a:pPr algn="ctr">
              <a:lnSpc>
                <a:spcPts val="2751"/>
              </a:lnSpc>
            </a:pPr>
            <a:r>
              <a:rPr lang="en-US" sz="1965" b="1">
                <a:solidFill>
                  <a:srgbClr val="FEFEFE"/>
                </a:solidFill>
                <a:latin typeface="Canva Sans Bold"/>
                <a:ea typeface="Canva Sans Bold"/>
                <a:cs typeface="Canva Sans Bold"/>
                <a:sym typeface="Canva Sans Bold"/>
              </a:rPr>
              <a:t>Adapted </a:t>
            </a:r>
            <a:r>
              <a:rPr lang="en-US" sz="1965" b="1" err="1">
                <a:solidFill>
                  <a:srgbClr val="FEFEFE"/>
                </a:solidFill>
                <a:latin typeface="Canva Sans Bold"/>
                <a:ea typeface="Canva Sans Bold"/>
                <a:cs typeface="Canva Sans Bold"/>
                <a:sym typeface="Canva Sans Bold"/>
              </a:rPr>
              <a:t>Nuwayhid</a:t>
            </a:r>
            <a:r>
              <a:rPr lang="en-US" sz="1965" b="1">
                <a:solidFill>
                  <a:srgbClr val="FEFEFE"/>
                </a:solidFill>
                <a:latin typeface="Canva Sans Bold"/>
                <a:ea typeface="Canva Sans Bold"/>
                <a:cs typeface="Canva Sans Bold"/>
                <a:sym typeface="Canva Sans Bold"/>
              </a:rPr>
              <a:t>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055" y="477735"/>
            <a:ext cx="9293353" cy="944635"/>
            <a:chOff x="0" y="0"/>
            <a:chExt cx="12391138" cy="1259514"/>
          </a:xfrm>
        </p:grpSpPr>
        <p:grpSp>
          <p:nvGrpSpPr>
            <p:cNvPr id="3" name="Group 3"/>
            <p:cNvGrpSpPr/>
            <p:nvPr/>
          </p:nvGrpSpPr>
          <p:grpSpPr>
            <a:xfrm>
              <a:off x="0" y="0"/>
              <a:ext cx="12391138" cy="1259514"/>
              <a:chOff x="0" y="0"/>
              <a:chExt cx="2447632" cy="248793"/>
            </a:xfrm>
          </p:grpSpPr>
          <p:sp>
            <p:nvSpPr>
              <p:cNvPr id="4" name="Freeform 4"/>
              <p:cNvSpPr/>
              <p:nvPr/>
            </p:nvSpPr>
            <p:spPr>
              <a:xfrm>
                <a:off x="0" y="0"/>
                <a:ext cx="2447632" cy="248793"/>
              </a:xfrm>
              <a:custGeom>
                <a:avLst/>
                <a:gdLst/>
                <a:ahLst/>
                <a:cxnLst/>
                <a:rect l="l" t="t" r="r" b="b"/>
                <a:pathLst>
                  <a:path w="2447632" h="248793">
                    <a:moveTo>
                      <a:pt x="0" y="0"/>
                    </a:moveTo>
                    <a:lnTo>
                      <a:pt x="2447632" y="0"/>
                    </a:lnTo>
                    <a:lnTo>
                      <a:pt x="2447632" y="248793"/>
                    </a:lnTo>
                    <a:lnTo>
                      <a:pt x="0" y="248793"/>
                    </a:lnTo>
                    <a:close/>
                  </a:path>
                </a:pathLst>
              </a:custGeom>
              <a:solidFill>
                <a:srgbClr val="E9511C"/>
              </a:solidFill>
            </p:spPr>
            <p:txBody>
              <a:bodyPr/>
              <a:lstStyle/>
              <a:p>
                <a:endParaRPr lang="en-GB"/>
              </a:p>
            </p:txBody>
          </p:sp>
          <p:sp>
            <p:nvSpPr>
              <p:cNvPr id="5" name="TextBox 5"/>
              <p:cNvSpPr txBox="1"/>
              <p:nvPr/>
            </p:nvSpPr>
            <p:spPr>
              <a:xfrm>
                <a:off x="0" y="-47625"/>
                <a:ext cx="2447632" cy="296418"/>
              </a:xfrm>
              <a:prstGeom prst="rect">
                <a:avLst/>
              </a:prstGeom>
            </p:spPr>
            <p:txBody>
              <a:bodyPr lIns="50800" tIns="50800" rIns="50800" bIns="50800" rtlCol="0" anchor="ctr"/>
              <a:lstStyle/>
              <a:p>
                <a:pPr algn="ctr">
                  <a:lnSpc>
                    <a:spcPts val="3012"/>
                  </a:lnSpc>
                </a:pPr>
                <a:endParaRPr/>
              </a:p>
            </p:txBody>
          </p:sp>
        </p:grpSp>
        <p:sp>
          <p:nvSpPr>
            <p:cNvPr id="6" name="TextBox 6"/>
            <p:cNvSpPr txBox="1"/>
            <p:nvPr/>
          </p:nvSpPr>
          <p:spPr>
            <a:xfrm>
              <a:off x="278411" y="238839"/>
              <a:ext cx="11617587" cy="969806"/>
            </a:xfrm>
            <a:prstGeom prst="rect">
              <a:avLst/>
            </a:prstGeom>
          </p:spPr>
          <p:txBody>
            <a:bodyPr lIns="0" tIns="0" rIns="0" bIns="0" rtlCol="0" anchor="t">
              <a:spAutoFit/>
            </a:bodyPr>
            <a:lstStyle/>
            <a:p>
              <a:pPr marL="0" lvl="0" indent="0" algn="l">
                <a:lnSpc>
                  <a:spcPts val="5783"/>
                </a:lnSpc>
              </a:pPr>
              <a:r>
                <a:rPr lang="en-US" sz="4779">
                  <a:solidFill>
                    <a:srgbClr val="FEFEFE"/>
                  </a:solidFill>
                  <a:latin typeface="Anton"/>
                  <a:ea typeface="Anton"/>
                  <a:cs typeface="Anton"/>
                  <a:sym typeface="Anton"/>
                </a:rPr>
                <a:t>OHS risks among IWWs and Farmers</a:t>
              </a:r>
            </a:p>
          </p:txBody>
        </p:sp>
      </p:grpSp>
      <p:sp>
        <p:nvSpPr>
          <p:cNvPr id="7" name="Freeform 7"/>
          <p:cNvSpPr/>
          <p:nvPr/>
        </p:nvSpPr>
        <p:spPr>
          <a:xfrm>
            <a:off x="15185248" y="249182"/>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grpSp>
        <p:nvGrpSpPr>
          <p:cNvPr id="34" name="Group 33">
            <a:extLst>
              <a:ext uri="{FF2B5EF4-FFF2-40B4-BE49-F238E27FC236}">
                <a16:creationId xmlns:a16="http://schemas.microsoft.com/office/drawing/2014/main" id="{96FF9B48-70B3-4A79-8F15-2A32C823C9EF}"/>
              </a:ext>
            </a:extLst>
          </p:cNvPr>
          <p:cNvGrpSpPr/>
          <p:nvPr/>
        </p:nvGrpSpPr>
        <p:grpSpPr>
          <a:xfrm>
            <a:off x="867635" y="2119528"/>
            <a:ext cx="15732798" cy="2505347"/>
            <a:chOff x="867635" y="2119528"/>
            <a:chExt cx="15732798" cy="2505347"/>
          </a:xfrm>
        </p:grpSpPr>
        <p:sp>
          <p:nvSpPr>
            <p:cNvPr id="8" name="Freeform 8"/>
            <p:cNvSpPr/>
            <p:nvPr/>
          </p:nvSpPr>
          <p:spPr>
            <a:xfrm flipH="1">
              <a:off x="867635" y="2119528"/>
              <a:ext cx="355961" cy="368005"/>
            </a:xfrm>
            <a:custGeom>
              <a:avLst/>
              <a:gdLst/>
              <a:ahLst/>
              <a:cxnLst/>
              <a:rect l="l" t="t" r="r" b="b"/>
              <a:pathLst>
                <a:path w="355961" h="368005">
                  <a:moveTo>
                    <a:pt x="355961" y="0"/>
                  </a:moveTo>
                  <a:lnTo>
                    <a:pt x="0" y="0"/>
                  </a:lnTo>
                  <a:lnTo>
                    <a:pt x="0" y="368005"/>
                  </a:lnTo>
                  <a:lnTo>
                    <a:pt x="355961" y="368005"/>
                  </a:lnTo>
                  <a:lnTo>
                    <a:pt x="3559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1419545" y="2155673"/>
              <a:ext cx="15180888" cy="2469202"/>
            </a:xfrm>
            <a:prstGeom prst="rect">
              <a:avLst/>
            </a:prstGeom>
          </p:spPr>
          <p:txBody>
            <a:bodyPr lIns="0" tIns="0" rIns="0" bIns="0" rtlCol="0" anchor="t">
              <a:spAutoFit/>
            </a:bodyPr>
            <a:lstStyle/>
            <a:p>
              <a:pPr algn="l">
                <a:lnSpc>
                  <a:spcPts val="3892"/>
                </a:lnSpc>
                <a:spcBef>
                  <a:spcPct val="0"/>
                </a:spcBef>
              </a:pPr>
              <a:r>
                <a:rPr lang="en-US" sz="2750" dirty="0">
                  <a:solidFill>
                    <a:srgbClr val="1D1A55"/>
                  </a:solidFill>
                  <a:latin typeface="Anton"/>
                  <a:ea typeface="Anton"/>
                  <a:cs typeface="Anton"/>
                  <a:sym typeface="Anton"/>
                </a:rPr>
                <a:t>The </a:t>
              </a:r>
              <a:r>
                <a:rPr lang="en-US" sz="2750" dirty="0">
                  <a:solidFill>
                    <a:schemeClr val="tx2">
                      <a:lumMod val="75000"/>
                    </a:schemeClr>
                  </a:solidFill>
                  <a:latin typeface="Anton"/>
                  <a:ea typeface="Anton"/>
                  <a:cs typeface="Anton"/>
                  <a:sym typeface="Anton"/>
                </a:rPr>
                <a:t>studies a</a:t>
              </a:r>
              <a:r>
                <a:rPr lang="en-US" sz="2750" dirty="0">
                  <a:solidFill>
                    <a:srgbClr val="1D1A55"/>
                  </a:solidFill>
                  <a:latin typeface="Anton"/>
                  <a:ea typeface="Anton"/>
                  <a:cs typeface="Anton"/>
                  <a:sym typeface="Anton"/>
                </a:rPr>
                <a:t>mong waste workers suggested that all of them are exposed to many occupational health risks in their working day, such as from solid waste, toxic fumes, physical exertion, air pollution, handling hazardous waste like medical waste etc.(1) Similarly, some studies highlighted the increase in prevalence of respiratory and musculoskeletal symptoms among waste and brick workers and hearing loss among textile workers. (2,3) </a:t>
              </a:r>
            </a:p>
          </p:txBody>
        </p:sp>
      </p:grpSp>
      <p:grpSp>
        <p:nvGrpSpPr>
          <p:cNvPr id="10" name="Group 10"/>
          <p:cNvGrpSpPr/>
          <p:nvPr/>
        </p:nvGrpSpPr>
        <p:grpSpPr>
          <a:xfrm>
            <a:off x="878055" y="4917876"/>
            <a:ext cx="15182150" cy="968791"/>
            <a:chOff x="0" y="-47625"/>
            <a:chExt cx="20242867" cy="1291721"/>
          </a:xfrm>
        </p:grpSpPr>
        <p:sp>
          <p:nvSpPr>
            <p:cNvPr id="11" name="TextBox 11"/>
            <p:cNvSpPr txBox="1"/>
            <p:nvPr/>
          </p:nvSpPr>
          <p:spPr>
            <a:xfrm>
              <a:off x="691991" y="-47625"/>
              <a:ext cx="19550876" cy="1291721"/>
            </a:xfrm>
            <a:prstGeom prst="rect">
              <a:avLst/>
            </a:prstGeom>
          </p:spPr>
          <p:txBody>
            <a:bodyPr lIns="0" tIns="0" rIns="0" bIns="0" rtlCol="0" anchor="t">
              <a:spAutoFit/>
            </a:bodyPr>
            <a:lstStyle/>
            <a:p>
              <a:pPr algn="l">
                <a:lnSpc>
                  <a:spcPts val="3892"/>
                </a:lnSpc>
                <a:spcBef>
                  <a:spcPct val="0"/>
                </a:spcBef>
              </a:pPr>
              <a:r>
                <a:rPr lang="en-US" sz="2780" dirty="0">
                  <a:solidFill>
                    <a:srgbClr val="1D1A55"/>
                  </a:solidFill>
                  <a:latin typeface="Anton"/>
                  <a:ea typeface="Anton"/>
                  <a:cs typeface="Anton"/>
                  <a:sym typeface="Anton"/>
                </a:rPr>
                <a:t>Farmers are vulnerable due to risks associated to pesticide exposure, physical exertion, injuries and long-term exposure to extreme heat and cold. (4)</a:t>
              </a:r>
            </a:p>
          </p:txBody>
        </p:sp>
        <p:sp>
          <p:nvSpPr>
            <p:cNvPr id="12" name="Freeform 12"/>
            <p:cNvSpPr/>
            <p:nvPr/>
          </p:nvSpPr>
          <p:spPr>
            <a:xfrm flipH="1">
              <a:off x="0" y="178220"/>
              <a:ext cx="474615" cy="490673"/>
            </a:xfrm>
            <a:custGeom>
              <a:avLst/>
              <a:gdLst/>
              <a:ahLst/>
              <a:cxnLst/>
              <a:rect l="l" t="t" r="r" b="b"/>
              <a:pathLst>
                <a:path w="474615" h="490673">
                  <a:moveTo>
                    <a:pt x="474615" y="0"/>
                  </a:moveTo>
                  <a:lnTo>
                    <a:pt x="0" y="0"/>
                  </a:lnTo>
                  <a:lnTo>
                    <a:pt x="0" y="490673"/>
                  </a:lnTo>
                  <a:lnTo>
                    <a:pt x="474615" y="490673"/>
                  </a:lnTo>
                  <a:lnTo>
                    <a:pt x="474615"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13" name="Group 13"/>
          <p:cNvGrpSpPr/>
          <p:nvPr/>
        </p:nvGrpSpPr>
        <p:grpSpPr>
          <a:xfrm>
            <a:off x="-294833" y="9596668"/>
            <a:ext cx="18877666" cy="944931"/>
            <a:chOff x="0" y="0"/>
            <a:chExt cx="4971896" cy="248871"/>
          </a:xfrm>
        </p:grpSpPr>
        <p:sp>
          <p:nvSpPr>
            <p:cNvPr id="14" name="Freeform 14"/>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15" name="TextBox 15"/>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grpSp>
        <p:nvGrpSpPr>
          <p:cNvPr id="30" name="Group 16">
            <a:extLst>
              <a:ext uri="{FF2B5EF4-FFF2-40B4-BE49-F238E27FC236}">
                <a16:creationId xmlns:a16="http://schemas.microsoft.com/office/drawing/2014/main" id="{B342B2D9-8CB7-3E24-4EBB-381C994338DE}"/>
              </a:ext>
            </a:extLst>
          </p:cNvPr>
          <p:cNvGrpSpPr/>
          <p:nvPr/>
        </p:nvGrpSpPr>
        <p:grpSpPr>
          <a:xfrm>
            <a:off x="741978" y="6063984"/>
            <a:ext cx="16993222" cy="1262056"/>
            <a:chOff x="0" y="-241102"/>
            <a:chExt cx="22657628" cy="1682737"/>
          </a:xfrm>
        </p:grpSpPr>
        <p:grpSp>
          <p:nvGrpSpPr>
            <p:cNvPr id="31" name="Group 17">
              <a:extLst>
                <a:ext uri="{FF2B5EF4-FFF2-40B4-BE49-F238E27FC236}">
                  <a16:creationId xmlns:a16="http://schemas.microsoft.com/office/drawing/2014/main" id="{A72AE54E-36B1-BB28-4FCA-D0045A13B7DE}"/>
                </a:ext>
              </a:extLst>
            </p:cNvPr>
            <p:cNvGrpSpPr/>
            <p:nvPr/>
          </p:nvGrpSpPr>
          <p:grpSpPr>
            <a:xfrm>
              <a:off x="0" y="-241102"/>
              <a:ext cx="22355582" cy="1129688"/>
              <a:chOff x="0" y="-47625"/>
              <a:chExt cx="4415917" cy="223148"/>
            </a:xfrm>
          </p:grpSpPr>
          <p:sp>
            <p:nvSpPr>
              <p:cNvPr id="35" name="Freeform 18">
                <a:extLst>
                  <a:ext uri="{FF2B5EF4-FFF2-40B4-BE49-F238E27FC236}">
                    <a16:creationId xmlns:a16="http://schemas.microsoft.com/office/drawing/2014/main" id="{7CBC5ACA-B3F2-D1F5-7592-32252D0C3255}"/>
                  </a:ext>
                </a:extLst>
              </p:cNvPr>
              <p:cNvSpPr/>
              <p:nvPr/>
            </p:nvSpPr>
            <p:spPr>
              <a:xfrm>
                <a:off x="0" y="0"/>
                <a:ext cx="4415917" cy="175523"/>
              </a:xfrm>
              <a:custGeom>
                <a:avLst/>
                <a:gdLst/>
                <a:ahLst/>
                <a:cxnLst/>
                <a:rect l="l" t="t" r="r" b="b"/>
                <a:pathLst>
                  <a:path w="4415917" h="175523">
                    <a:moveTo>
                      <a:pt x="0" y="0"/>
                    </a:moveTo>
                    <a:lnTo>
                      <a:pt x="4415917" y="0"/>
                    </a:lnTo>
                    <a:lnTo>
                      <a:pt x="4415917" y="175523"/>
                    </a:lnTo>
                    <a:lnTo>
                      <a:pt x="0" y="175523"/>
                    </a:lnTo>
                    <a:close/>
                  </a:path>
                </a:pathLst>
              </a:custGeom>
              <a:solidFill>
                <a:srgbClr val="FEFEFE"/>
              </a:solidFill>
            </p:spPr>
            <p:txBody>
              <a:bodyPr/>
              <a:lstStyle/>
              <a:p>
                <a:endParaRPr lang="en-GB"/>
              </a:p>
            </p:txBody>
          </p:sp>
          <p:sp>
            <p:nvSpPr>
              <p:cNvPr id="36" name="TextBox 19">
                <a:extLst>
                  <a:ext uri="{FF2B5EF4-FFF2-40B4-BE49-F238E27FC236}">
                    <a16:creationId xmlns:a16="http://schemas.microsoft.com/office/drawing/2014/main" id="{9FEEA3FC-7335-F6DA-18B1-3A9F0CA980F9}"/>
                  </a:ext>
                </a:extLst>
              </p:cNvPr>
              <p:cNvSpPr txBox="1"/>
              <p:nvPr/>
            </p:nvSpPr>
            <p:spPr>
              <a:xfrm>
                <a:off x="0" y="-47625"/>
                <a:ext cx="4415917" cy="223148"/>
              </a:xfrm>
              <a:prstGeom prst="rect">
                <a:avLst/>
              </a:prstGeom>
            </p:spPr>
            <p:txBody>
              <a:bodyPr lIns="50800" tIns="50800" rIns="50800" bIns="50800" rtlCol="0" anchor="ctr"/>
              <a:lstStyle/>
              <a:p>
                <a:pPr algn="ctr">
                  <a:lnSpc>
                    <a:spcPts val="3012"/>
                  </a:lnSpc>
                </a:pPr>
                <a:endParaRPr/>
              </a:p>
            </p:txBody>
          </p:sp>
        </p:grpSp>
        <p:sp>
          <p:nvSpPr>
            <p:cNvPr id="32" name="TextBox 20">
              <a:extLst>
                <a:ext uri="{FF2B5EF4-FFF2-40B4-BE49-F238E27FC236}">
                  <a16:creationId xmlns:a16="http://schemas.microsoft.com/office/drawing/2014/main" id="{57BABC12-7106-8A50-83B5-82D96082E27B}"/>
                </a:ext>
              </a:extLst>
            </p:cNvPr>
            <p:cNvSpPr txBox="1"/>
            <p:nvPr/>
          </p:nvSpPr>
          <p:spPr>
            <a:xfrm>
              <a:off x="929299" y="149916"/>
              <a:ext cx="21728329" cy="1291719"/>
            </a:xfrm>
            <a:prstGeom prst="rect">
              <a:avLst/>
            </a:prstGeom>
          </p:spPr>
          <p:txBody>
            <a:bodyPr lIns="0" tIns="0" rIns="0" bIns="0" rtlCol="0" anchor="t">
              <a:spAutoFit/>
            </a:bodyPr>
            <a:lstStyle/>
            <a:p>
              <a:pPr>
                <a:lnSpc>
                  <a:spcPts val="3892"/>
                </a:lnSpc>
                <a:spcBef>
                  <a:spcPct val="0"/>
                </a:spcBef>
              </a:pPr>
              <a:r>
                <a:rPr lang="en-US" sz="2750">
                  <a:solidFill>
                    <a:srgbClr val="1D1A55"/>
                  </a:solidFill>
                  <a:latin typeface="Anton"/>
                  <a:ea typeface="Anton"/>
                  <a:cs typeface="Anton"/>
                  <a:sym typeface="Anton"/>
                </a:rPr>
                <a:t>According to study done </a:t>
              </a:r>
              <a:r>
                <a:rPr lang="en-US" sz="2750">
                  <a:solidFill>
                    <a:srgbClr val="1D1A55"/>
                  </a:solidFill>
                  <a:latin typeface="Anton"/>
                  <a:sym typeface="Anton"/>
                </a:rPr>
                <a:t>In Nepal by </a:t>
              </a:r>
              <a:r>
                <a:rPr lang="en-US" sz="2750" err="1">
                  <a:solidFill>
                    <a:srgbClr val="1D1A55"/>
                  </a:solidFill>
                  <a:latin typeface="Anton"/>
                </a:rPr>
                <a:t>Utyasheva</a:t>
              </a:r>
              <a:r>
                <a:rPr lang="en-US" sz="2750">
                  <a:solidFill>
                    <a:srgbClr val="1D1A55"/>
                  </a:solidFill>
                  <a:latin typeface="Anton"/>
                </a:rPr>
                <a:t> L et. al. in 2020  it is highlighted that nearly 24%</a:t>
              </a:r>
              <a:r>
                <a:rPr lang="en-US" sz="2750">
                  <a:solidFill>
                    <a:srgbClr val="1D1A55"/>
                  </a:solidFill>
                  <a:latin typeface="Anton"/>
                  <a:sym typeface="Anton"/>
                </a:rPr>
                <a:t> of suicide deaths were related to poisoning which are mostly Agricultural pesticides.(5) </a:t>
              </a:r>
            </a:p>
          </p:txBody>
        </p:sp>
        <p:sp>
          <p:nvSpPr>
            <p:cNvPr id="33" name="Freeform 21">
              <a:extLst>
                <a:ext uri="{FF2B5EF4-FFF2-40B4-BE49-F238E27FC236}">
                  <a16:creationId xmlns:a16="http://schemas.microsoft.com/office/drawing/2014/main" id="{B9FF79F6-5510-861B-A057-49DA61469893}"/>
                </a:ext>
              </a:extLst>
            </p:cNvPr>
            <p:cNvSpPr/>
            <p:nvPr/>
          </p:nvSpPr>
          <p:spPr>
            <a:xfrm flipH="1">
              <a:off x="237308" y="228970"/>
              <a:ext cx="474615" cy="490673"/>
            </a:xfrm>
            <a:custGeom>
              <a:avLst/>
              <a:gdLst/>
              <a:ahLst/>
              <a:cxnLst/>
              <a:rect l="l" t="t" r="r" b="b"/>
              <a:pathLst>
                <a:path w="474615" h="490673">
                  <a:moveTo>
                    <a:pt x="474615" y="0"/>
                  </a:moveTo>
                  <a:lnTo>
                    <a:pt x="0" y="0"/>
                  </a:lnTo>
                  <a:lnTo>
                    <a:pt x="0" y="490673"/>
                  </a:lnTo>
                  <a:lnTo>
                    <a:pt x="474615" y="490673"/>
                  </a:lnTo>
                  <a:lnTo>
                    <a:pt x="474615"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37" name="Group 22">
            <a:extLst>
              <a:ext uri="{FF2B5EF4-FFF2-40B4-BE49-F238E27FC236}">
                <a16:creationId xmlns:a16="http://schemas.microsoft.com/office/drawing/2014/main" id="{72B478AA-5EA0-C30E-2D21-BA446D7DA58D}"/>
              </a:ext>
            </a:extLst>
          </p:cNvPr>
          <p:cNvGrpSpPr/>
          <p:nvPr/>
        </p:nvGrpSpPr>
        <p:grpSpPr>
          <a:xfrm>
            <a:off x="741978" y="7402542"/>
            <a:ext cx="16819902" cy="1264396"/>
            <a:chOff x="0" y="-241101"/>
            <a:chExt cx="22426536" cy="1685861"/>
          </a:xfrm>
        </p:grpSpPr>
        <p:grpSp>
          <p:nvGrpSpPr>
            <p:cNvPr id="38" name="Group 23">
              <a:extLst>
                <a:ext uri="{FF2B5EF4-FFF2-40B4-BE49-F238E27FC236}">
                  <a16:creationId xmlns:a16="http://schemas.microsoft.com/office/drawing/2014/main" id="{1C06B369-6FDA-2CDF-99A5-54CB5AEFC23B}"/>
                </a:ext>
              </a:extLst>
            </p:cNvPr>
            <p:cNvGrpSpPr/>
            <p:nvPr/>
          </p:nvGrpSpPr>
          <p:grpSpPr>
            <a:xfrm>
              <a:off x="0" y="-241101"/>
              <a:ext cx="22426536" cy="1642997"/>
              <a:chOff x="0" y="-47625"/>
              <a:chExt cx="4429933" cy="324543"/>
            </a:xfrm>
          </p:grpSpPr>
          <p:sp>
            <p:nvSpPr>
              <p:cNvPr id="41" name="Freeform 24">
                <a:extLst>
                  <a:ext uri="{FF2B5EF4-FFF2-40B4-BE49-F238E27FC236}">
                    <a16:creationId xmlns:a16="http://schemas.microsoft.com/office/drawing/2014/main" id="{DD222ECC-88F6-07AA-A38A-4CCD3338818A}"/>
                  </a:ext>
                </a:extLst>
              </p:cNvPr>
              <p:cNvSpPr/>
              <p:nvPr/>
            </p:nvSpPr>
            <p:spPr>
              <a:xfrm>
                <a:off x="0" y="0"/>
                <a:ext cx="4429933" cy="276918"/>
              </a:xfrm>
              <a:custGeom>
                <a:avLst/>
                <a:gdLst/>
                <a:ahLst/>
                <a:cxnLst/>
                <a:rect l="l" t="t" r="r" b="b"/>
                <a:pathLst>
                  <a:path w="4429933" h="276918">
                    <a:moveTo>
                      <a:pt x="0" y="0"/>
                    </a:moveTo>
                    <a:lnTo>
                      <a:pt x="4429933" y="0"/>
                    </a:lnTo>
                    <a:lnTo>
                      <a:pt x="4429933" y="276918"/>
                    </a:lnTo>
                    <a:lnTo>
                      <a:pt x="0" y="276918"/>
                    </a:lnTo>
                    <a:close/>
                  </a:path>
                </a:pathLst>
              </a:custGeom>
              <a:solidFill>
                <a:srgbClr val="FEFEFE"/>
              </a:solidFill>
            </p:spPr>
            <p:txBody>
              <a:bodyPr/>
              <a:lstStyle/>
              <a:p>
                <a:endParaRPr lang="en-GB"/>
              </a:p>
            </p:txBody>
          </p:sp>
          <p:sp>
            <p:nvSpPr>
              <p:cNvPr id="42" name="TextBox 25">
                <a:extLst>
                  <a:ext uri="{FF2B5EF4-FFF2-40B4-BE49-F238E27FC236}">
                    <a16:creationId xmlns:a16="http://schemas.microsoft.com/office/drawing/2014/main" id="{8AC42F64-C570-A66C-184F-0DB8BE913EA2}"/>
                  </a:ext>
                </a:extLst>
              </p:cNvPr>
              <p:cNvSpPr txBox="1"/>
              <p:nvPr/>
            </p:nvSpPr>
            <p:spPr>
              <a:xfrm>
                <a:off x="0" y="-47625"/>
                <a:ext cx="4429933" cy="324543"/>
              </a:xfrm>
              <a:prstGeom prst="rect">
                <a:avLst/>
              </a:prstGeom>
            </p:spPr>
            <p:txBody>
              <a:bodyPr lIns="50800" tIns="50800" rIns="50800" bIns="50800" rtlCol="0" anchor="ctr"/>
              <a:lstStyle/>
              <a:p>
                <a:pPr algn="ctr">
                  <a:lnSpc>
                    <a:spcPts val="3012"/>
                  </a:lnSpc>
                </a:pPr>
                <a:endParaRPr/>
              </a:p>
            </p:txBody>
          </p:sp>
        </p:grpSp>
        <p:sp>
          <p:nvSpPr>
            <p:cNvPr id="39" name="Freeform 26">
              <a:extLst>
                <a:ext uri="{FF2B5EF4-FFF2-40B4-BE49-F238E27FC236}">
                  <a16:creationId xmlns:a16="http://schemas.microsoft.com/office/drawing/2014/main" id="{3817A222-1796-80E6-D9DD-68298CE90276}"/>
                </a:ext>
              </a:extLst>
            </p:cNvPr>
            <p:cNvSpPr/>
            <p:nvPr/>
          </p:nvSpPr>
          <p:spPr>
            <a:xfrm flipH="1">
              <a:off x="237308" y="200664"/>
              <a:ext cx="474615" cy="490673"/>
            </a:xfrm>
            <a:custGeom>
              <a:avLst/>
              <a:gdLst/>
              <a:ahLst/>
              <a:cxnLst/>
              <a:rect l="l" t="t" r="r" b="b"/>
              <a:pathLst>
                <a:path w="474615" h="490673">
                  <a:moveTo>
                    <a:pt x="474615" y="0"/>
                  </a:moveTo>
                  <a:lnTo>
                    <a:pt x="0" y="0"/>
                  </a:lnTo>
                  <a:lnTo>
                    <a:pt x="0" y="490674"/>
                  </a:lnTo>
                  <a:lnTo>
                    <a:pt x="474615" y="490674"/>
                  </a:lnTo>
                  <a:lnTo>
                    <a:pt x="474615"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0" name="TextBox 27">
              <a:extLst>
                <a:ext uri="{FF2B5EF4-FFF2-40B4-BE49-F238E27FC236}">
                  <a16:creationId xmlns:a16="http://schemas.microsoft.com/office/drawing/2014/main" id="{A17EF1A1-FEAF-7357-5C79-CB3D8DE04307}"/>
                </a:ext>
              </a:extLst>
            </p:cNvPr>
            <p:cNvSpPr txBox="1"/>
            <p:nvPr/>
          </p:nvSpPr>
          <p:spPr>
            <a:xfrm>
              <a:off x="929299" y="153039"/>
              <a:ext cx="21197104" cy="1291721"/>
            </a:xfrm>
            <a:prstGeom prst="rect">
              <a:avLst/>
            </a:prstGeom>
          </p:spPr>
          <p:txBody>
            <a:bodyPr lIns="0" tIns="0" rIns="0" bIns="0" rtlCol="0" anchor="t">
              <a:spAutoFit/>
            </a:bodyPr>
            <a:lstStyle/>
            <a:p>
              <a:pPr algn="l">
                <a:lnSpc>
                  <a:spcPts val="3892"/>
                </a:lnSpc>
                <a:spcBef>
                  <a:spcPct val="0"/>
                </a:spcBef>
              </a:pPr>
              <a:r>
                <a:rPr lang="en-US" sz="2780" dirty="0">
                  <a:solidFill>
                    <a:srgbClr val="1D1A55"/>
                  </a:solidFill>
                  <a:latin typeface="Anton"/>
                  <a:ea typeface="Anton"/>
                  <a:cs typeface="Anton"/>
                  <a:sym typeface="Anton"/>
                </a:rPr>
                <a:t>A baseline survey conducted by MdM and TGH jointly in 2024 showed that 94.5% (N=236) of farmers use chemical pesticides in selected wards of </a:t>
              </a:r>
              <a:r>
                <a:rPr lang="en-US" sz="2780" dirty="0" err="1">
                  <a:solidFill>
                    <a:srgbClr val="1D1A55"/>
                  </a:solidFill>
                  <a:latin typeface="Anton"/>
                  <a:ea typeface="Anton"/>
                  <a:cs typeface="Anton"/>
                  <a:sym typeface="Anton"/>
                </a:rPr>
                <a:t>Kavre</a:t>
              </a:r>
              <a:r>
                <a:rPr lang="en-US" sz="2780" dirty="0">
                  <a:solidFill>
                    <a:srgbClr val="1D1A55"/>
                  </a:solidFill>
                  <a:latin typeface="Anton"/>
                  <a:ea typeface="Anton"/>
                  <a:cs typeface="Anton"/>
                  <a:sym typeface="Anton"/>
                </a:rPr>
                <a:t>, </a:t>
              </a:r>
              <a:r>
                <a:rPr lang="en-US" sz="2780" dirty="0" err="1">
                  <a:solidFill>
                    <a:srgbClr val="1D1A55"/>
                  </a:solidFill>
                  <a:latin typeface="Anton"/>
                  <a:ea typeface="Anton"/>
                  <a:cs typeface="Anton"/>
                  <a:sym typeface="Anton"/>
                </a:rPr>
                <a:t>Ramechhap</a:t>
              </a:r>
              <a:r>
                <a:rPr lang="en-US" sz="2780" dirty="0">
                  <a:solidFill>
                    <a:srgbClr val="1D1A55"/>
                  </a:solidFill>
                  <a:latin typeface="Anton"/>
                  <a:ea typeface="Anton"/>
                  <a:cs typeface="Anton"/>
                  <a:sym typeface="Anton"/>
                </a:rPr>
                <a:t> and </a:t>
              </a:r>
              <a:r>
                <a:rPr lang="en-US" sz="2780" dirty="0" err="1">
                  <a:solidFill>
                    <a:srgbClr val="1D1A55"/>
                  </a:solidFill>
                  <a:latin typeface="Anton"/>
                  <a:ea typeface="Anton"/>
                  <a:cs typeface="Anton"/>
                  <a:sym typeface="Anton"/>
                </a:rPr>
                <a:t>Sindhupalchowk</a:t>
              </a:r>
              <a:r>
                <a:rPr lang="en-US" sz="2780" dirty="0">
                  <a:solidFill>
                    <a:srgbClr val="1D1A55"/>
                  </a:solidFill>
                  <a:latin typeface="Anton"/>
                  <a:ea typeface="Anton"/>
                  <a:cs typeface="Anton"/>
                  <a:sym typeface="Anton"/>
                </a:rPr>
                <a:t> districts.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07182"/>
            <a:ext cx="17554133" cy="642366"/>
          </a:xfrm>
          <a:prstGeom prst="rect">
            <a:avLst/>
          </a:prstGeom>
        </p:spPr>
        <p:txBody>
          <a:bodyPr lIns="0" tIns="0" rIns="0" bIns="0" rtlCol="0" anchor="t">
            <a:spAutoFit/>
          </a:bodyPr>
          <a:lstStyle/>
          <a:p>
            <a:pPr marL="0" lvl="0" indent="0" algn="l">
              <a:lnSpc>
                <a:spcPts val="5082"/>
              </a:lnSpc>
            </a:pPr>
            <a:r>
              <a:rPr lang="en-US" sz="4200">
                <a:solidFill>
                  <a:srgbClr val="1D194F"/>
                </a:solidFill>
                <a:latin typeface="Anton"/>
                <a:ea typeface="Anton"/>
                <a:cs typeface="Anton"/>
                <a:sym typeface="Anton"/>
              </a:rPr>
              <a:t>Symptoms experienced by farmers who use chemical pesticides</a:t>
            </a:r>
          </a:p>
        </p:txBody>
      </p:sp>
      <p:sp>
        <p:nvSpPr>
          <p:cNvPr id="3" name="Freeform 3"/>
          <p:cNvSpPr/>
          <p:nvPr/>
        </p:nvSpPr>
        <p:spPr>
          <a:xfrm>
            <a:off x="15048495" y="269299"/>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2"/>
            <a:stretch>
              <a:fillRect/>
            </a:stretch>
          </a:blipFill>
        </p:spPr>
        <p:txBody>
          <a:bodyPr/>
          <a:lstStyle/>
          <a:p>
            <a:endParaRPr lang="en-GB"/>
          </a:p>
        </p:txBody>
      </p:sp>
      <p:sp>
        <p:nvSpPr>
          <p:cNvPr id="4" name="TextBox 4"/>
          <p:cNvSpPr txBox="1"/>
          <p:nvPr/>
        </p:nvSpPr>
        <p:spPr>
          <a:xfrm>
            <a:off x="1713196" y="9077580"/>
            <a:ext cx="15546104" cy="319097"/>
          </a:xfrm>
          <a:prstGeom prst="rect">
            <a:avLst/>
          </a:prstGeom>
        </p:spPr>
        <p:txBody>
          <a:bodyPr lIns="0" tIns="0" rIns="0" bIns="0" rtlCol="0" anchor="t">
            <a:spAutoFit/>
          </a:bodyPr>
          <a:lstStyle/>
          <a:p>
            <a:pPr algn="ctr">
              <a:lnSpc>
                <a:spcPts val="2635"/>
              </a:lnSpc>
              <a:spcBef>
                <a:spcPct val="0"/>
              </a:spcBef>
            </a:pPr>
            <a:r>
              <a:rPr lang="en-US" sz="1882" b="1">
                <a:solidFill>
                  <a:srgbClr val="E9511D"/>
                </a:solidFill>
                <a:latin typeface="Open Sans Bold"/>
                <a:ea typeface="Open Sans Bold"/>
                <a:cs typeface="Open Sans Bold"/>
                <a:sym typeface="Open Sans Bold"/>
              </a:rPr>
              <a:t>Reference: MdM-TGH Consortium - SFVC Project, Baseline Survey 2024</a:t>
            </a:r>
          </a:p>
        </p:txBody>
      </p:sp>
      <p:grpSp>
        <p:nvGrpSpPr>
          <p:cNvPr id="5" name="Group 5"/>
          <p:cNvGrpSpPr/>
          <p:nvPr/>
        </p:nvGrpSpPr>
        <p:grpSpPr>
          <a:xfrm>
            <a:off x="1028700" y="269299"/>
            <a:ext cx="4093534" cy="944635"/>
            <a:chOff x="0" y="0"/>
            <a:chExt cx="5458046" cy="1259514"/>
          </a:xfrm>
        </p:grpSpPr>
        <p:grpSp>
          <p:nvGrpSpPr>
            <p:cNvPr id="6" name="Group 6"/>
            <p:cNvGrpSpPr/>
            <p:nvPr/>
          </p:nvGrpSpPr>
          <p:grpSpPr>
            <a:xfrm>
              <a:off x="0" y="0"/>
              <a:ext cx="5458046" cy="1259514"/>
              <a:chOff x="0" y="0"/>
              <a:chExt cx="1078133" cy="248793"/>
            </a:xfrm>
          </p:grpSpPr>
          <p:sp>
            <p:nvSpPr>
              <p:cNvPr id="7" name="Freeform 7"/>
              <p:cNvSpPr/>
              <p:nvPr/>
            </p:nvSpPr>
            <p:spPr>
              <a:xfrm>
                <a:off x="0" y="0"/>
                <a:ext cx="1078133" cy="248793"/>
              </a:xfrm>
              <a:custGeom>
                <a:avLst/>
                <a:gdLst/>
                <a:ahLst/>
                <a:cxnLst/>
                <a:rect l="l" t="t" r="r" b="b"/>
                <a:pathLst>
                  <a:path w="1078133" h="248793">
                    <a:moveTo>
                      <a:pt x="0" y="0"/>
                    </a:moveTo>
                    <a:lnTo>
                      <a:pt x="1078133" y="0"/>
                    </a:lnTo>
                    <a:lnTo>
                      <a:pt x="1078133" y="248793"/>
                    </a:lnTo>
                    <a:lnTo>
                      <a:pt x="0" y="248793"/>
                    </a:lnTo>
                    <a:close/>
                  </a:path>
                </a:pathLst>
              </a:custGeom>
              <a:solidFill>
                <a:srgbClr val="E9511C"/>
              </a:solidFill>
            </p:spPr>
            <p:txBody>
              <a:bodyPr/>
              <a:lstStyle/>
              <a:p>
                <a:endParaRPr lang="en-GB"/>
              </a:p>
            </p:txBody>
          </p:sp>
          <p:sp>
            <p:nvSpPr>
              <p:cNvPr id="8" name="TextBox 8"/>
              <p:cNvSpPr txBox="1"/>
              <p:nvPr/>
            </p:nvSpPr>
            <p:spPr>
              <a:xfrm>
                <a:off x="0" y="-47625"/>
                <a:ext cx="1078133" cy="296418"/>
              </a:xfrm>
              <a:prstGeom prst="rect">
                <a:avLst/>
              </a:prstGeom>
            </p:spPr>
            <p:txBody>
              <a:bodyPr lIns="50800" tIns="50800" rIns="50800" bIns="50800" rtlCol="0" anchor="ctr"/>
              <a:lstStyle/>
              <a:p>
                <a:pPr algn="ctr">
                  <a:lnSpc>
                    <a:spcPts val="3012"/>
                  </a:lnSpc>
                </a:pPr>
                <a:endParaRPr/>
              </a:p>
            </p:txBody>
          </p:sp>
        </p:grpSp>
        <p:sp>
          <p:nvSpPr>
            <p:cNvPr id="9" name="TextBox 9"/>
            <p:cNvSpPr txBox="1"/>
            <p:nvPr/>
          </p:nvSpPr>
          <p:spPr>
            <a:xfrm>
              <a:off x="122634" y="238839"/>
              <a:ext cx="5117312" cy="969806"/>
            </a:xfrm>
            <a:prstGeom prst="rect">
              <a:avLst/>
            </a:prstGeom>
          </p:spPr>
          <p:txBody>
            <a:bodyPr lIns="0" tIns="0" rIns="0" bIns="0" rtlCol="0" anchor="t">
              <a:spAutoFit/>
            </a:bodyPr>
            <a:lstStyle/>
            <a:p>
              <a:pPr marL="0" lvl="0" indent="0" algn="l">
                <a:lnSpc>
                  <a:spcPts val="5783"/>
                </a:lnSpc>
              </a:pPr>
              <a:r>
                <a:rPr lang="en-US" sz="4779">
                  <a:solidFill>
                    <a:srgbClr val="FEFEFE"/>
                  </a:solidFill>
                  <a:latin typeface="Anton"/>
                  <a:ea typeface="Anton"/>
                  <a:cs typeface="Anton"/>
                  <a:sym typeface="Anton"/>
                </a:rPr>
                <a:t>Key findings</a:t>
              </a:r>
            </a:p>
          </p:txBody>
        </p:sp>
      </p:grpSp>
      <p:pic>
        <p:nvPicPr>
          <p:cNvPr id="10" name="Picture 10"/>
          <p:cNvPicPr>
            <a:picLocks noChangeAspect="1"/>
          </p:cNvPicPr>
          <p:nvPr/>
        </p:nvPicPr>
        <p:blipFill>
          <a:blip r:embed="rId3"/>
          <a:srcRect l="7537" r="7160"/>
          <a:stretch/>
        </p:blipFill>
        <p:spPr>
          <a:xfrm>
            <a:off x="579120" y="2135389"/>
            <a:ext cx="17205960" cy="77458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AI-generated content may be incorrect.">
            <a:extLst>
              <a:ext uri="{FF2B5EF4-FFF2-40B4-BE49-F238E27FC236}">
                <a16:creationId xmlns:a16="http://schemas.microsoft.com/office/drawing/2014/main" id="{6EF2DFD6-C976-B135-ED27-2E63C0F4C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5"/>
          <p:cNvSpPr txBox="1"/>
          <p:nvPr/>
        </p:nvSpPr>
        <p:spPr>
          <a:xfrm>
            <a:off x="321367" y="1554475"/>
            <a:ext cx="8327958" cy="1538883"/>
          </a:xfrm>
          <a:prstGeom prst="rect">
            <a:avLst/>
          </a:prstGeom>
          <a:solidFill>
            <a:schemeClr val="tx2">
              <a:lumMod val="60000"/>
              <a:lumOff val="40000"/>
            </a:schemeClr>
          </a:solidFill>
        </p:spPr>
        <p:txBody>
          <a:bodyPr wrap="square" lIns="0" tIns="0" rIns="0" bIns="0" rtlCol="0" anchor="t">
            <a:spAutoFit/>
          </a:bodyPr>
          <a:lstStyle/>
          <a:p>
            <a:pPr algn="just"/>
            <a:r>
              <a:rPr lang="en-US" sz="2000" dirty="0">
                <a:solidFill>
                  <a:schemeClr val="bg1"/>
                </a:solidFill>
                <a:latin typeface="Open Sans"/>
                <a:ea typeface="Open Sans"/>
                <a:cs typeface="Open Sans"/>
                <a:sym typeface="Open Sans"/>
              </a:rPr>
              <a:t>Médecins du Monde France (MdM-F) is a globally recognized medical organization founded in </a:t>
            </a:r>
            <a:r>
              <a:rPr lang="en-US" sz="2000" b="1" dirty="0">
                <a:solidFill>
                  <a:schemeClr val="bg1"/>
                </a:solidFill>
                <a:latin typeface="Open Sans Bold"/>
                <a:ea typeface="Open Sans Bold"/>
                <a:cs typeface="Open Sans Bold"/>
                <a:sym typeface="Open Sans Bold"/>
              </a:rPr>
              <a:t>1980</a:t>
            </a:r>
            <a:r>
              <a:rPr lang="en-US" sz="2000" dirty="0">
                <a:solidFill>
                  <a:schemeClr val="bg1"/>
                </a:solidFill>
                <a:latin typeface="Open Sans"/>
                <a:ea typeface="Open Sans"/>
                <a:cs typeface="Open Sans"/>
                <a:sym typeface="Open Sans"/>
              </a:rPr>
              <a:t> that tirelessly defends a fair and universal health coverage. We fight through actions and health rights, from our advocacy and field work through 59 </a:t>
            </a:r>
            <a:r>
              <a:rPr lang="en-US" sz="2000" dirty="0" err="1">
                <a:solidFill>
                  <a:schemeClr val="bg1"/>
                </a:solidFill>
                <a:latin typeface="Open Sans"/>
                <a:ea typeface="Open Sans"/>
                <a:cs typeface="Open Sans"/>
                <a:sym typeface="Open Sans"/>
              </a:rPr>
              <a:t>programmes</a:t>
            </a:r>
            <a:r>
              <a:rPr lang="en-US" sz="2000" dirty="0">
                <a:solidFill>
                  <a:schemeClr val="bg1"/>
                </a:solidFill>
                <a:latin typeface="Open Sans"/>
                <a:ea typeface="Open Sans"/>
                <a:cs typeface="Open Sans"/>
                <a:sym typeface="Open Sans"/>
              </a:rPr>
              <a:t> in France, and internationally in 30 countries</a:t>
            </a:r>
          </a:p>
        </p:txBody>
      </p:sp>
      <p:grpSp>
        <p:nvGrpSpPr>
          <p:cNvPr id="6" name="Group 6"/>
          <p:cNvGrpSpPr/>
          <p:nvPr/>
        </p:nvGrpSpPr>
        <p:grpSpPr>
          <a:xfrm>
            <a:off x="11275951" y="5140897"/>
            <a:ext cx="6344239" cy="2866626"/>
            <a:chOff x="0" y="-2921"/>
            <a:chExt cx="4031614" cy="1609535"/>
          </a:xfrm>
        </p:grpSpPr>
        <p:sp>
          <p:nvSpPr>
            <p:cNvPr id="7" name="Freeform 7"/>
            <p:cNvSpPr/>
            <p:nvPr/>
          </p:nvSpPr>
          <p:spPr>
            <a:xfrm>
              <a:off x="0" y="0"/>
              <a:ext cx="4022348" cy="1600122"/>
            </a:xfrm>
            <a:custGeom>
              <a:avLst/>
              <a:gdLst/>
              <a:ahLst/>
              <a:cxnLst/>
              <a:rect l="l" t="t" r="r" b="b"/>
              <a:pathLst>
                <a:path w="4022348" h="1600122">
                  <a:moveTo>
                    <a:pt x="0" y="0"/>
                  </a:moveTo>
                  <a:lnTo>
                    <a:pt x="4022348" y="0"/>
                  </a:lnTo>
                  <a:lnTo>
                    <a:pt x="4022348" y="1600122"/>
                  </a:lnTo>
                  <a:lnTo>
                    <a:pt x="0" y="1600122"/>
                  </a:lnTo>
                  <a:close/>
                </a:path>
              </a:pathLst>
            </a:custGeom>
            <a:solidFill>
              <a:schemeClr val="tx2">
                <a:lumMod val="60000"/>
                <a:lumOff val="40000"/>
              </a:schemeClr>
            </a:solidFill>
          </p:spPr>
          <p:txBody>
            <a:bodyPr/>
            <a:lstStyle/>
            <a:p>
              <a:endParaRPr lang="en-GB"/>
            </a:p>
          </p:txBody>
        </p:sp>
        <p:sp>
          <p:nvSpPr>
            <p:cNvPr id="8" name="TextBox 8"/>
            <p:cNvSpPr txBox="1"/>
            <p:nvPr/>
          </p:nvSpPr>
          <p:spPr>
            <a:xfrm>
              <a:off x="1674" y="-2921"/>
              <a:ext cx="4029940" cy="1609535"/>
            </a:xfrm>
            <a:prstGeom prst="rect">
              <a:avLst/>
            </a:prstGeom>
          </p:spPr>
          <p:txBody>
            <a:bodyPr lIns="37746" tIns="37746" rIns="37746" bIns="37746" rtlCol="0" anchor="ctr"/>
            <a:lstStyle/>
            <a:p>
              <a:pPr algn="ctr">
                <a:lnSpc>
                  <a:spcPts val="3948"/>
                </a:lnSpc>
              </a:pPr>
              <a:r>
                <a:rPr lang="en-US" sz="2000" dirty="0">
                  <a:solidFill>
                    <a:srgbClr val="FFFFFF"/>
                  </a:solidFill>
                  <a:latin typeface="Open Sans"/>
                  <a:ea typeface="Open Sans"/>
                  <a:cs typeface="Open Sans"/>
                  <a:sym typeface="Open Sans"/>
                </a:rPr>
                <a:t>“We provide care, bear witness, and advocate for social change, also fighting injustice. We work collaboratively to ensure universal access to healthcare. Around the world, we enable people whose health is in danger to access quality medical services.”</a:t>
              </a:r>
              <a:endParaRPr lang="en-US" sz="2000" dirty="0">
                <a:solidFill>
                  <a:srgbClr val="FFFFFF"/>
                </a:solidFill>
                <a:latin typeface="Open Sans"/>
                <a:ea typeface="Open Sans"/>
                <a:cs typeface="Open Sans"/>
              </a:endParaRPr>
            </a:p>
          </p:txBody>
        </p:sp>
      </p:grpSp>
      <p:sp>
        <p:nvSpPr>
          <p:cNvPr id="23" name="Freeform 23"/>
          <p:cNvSpPr/>
          <p:nvPr/>
        </p:nvSpPr>
        <p:spPr>
          <a:xfrm>
            <a:off x="15165952" y="109145"/>
            <a:ext cx="2867575" cy="1527176"/>
          </a:xfrm>
          <a:custGeom>
            <a:avLst/>
            <a:gdLst/>
            <a:ahLst/>
            <a:cxnLst/>
            <a:rect l="l" t="t" r="r" b="b"/>
            <a:pathLst>
              <a:path w="2867575" h="1527176">
                <a:moveTo>
                  <a:pt x="0" y="0"/>
                </a:moveTo>
                <a:lnTo>
                  <a:pt x="2867575" y="0"/>
                </a:lnTo>
                <a:lnTo>
                  <a:pt x="2867575" y="1527176"/>
                </a:lnTo>
                <a:lnTo>
                  <a:pt x="0" y="1527176"/>
                </a:lnTo>
                <a:lnTo>
                  <a:pt x="0" y="0"/>
                </a:lnTo>
                <a:close/>
              </a:path>
            </a:pathLst>
          </a:custGeom>
          <a:blipFill>
            <a:blip r:embed="rId3"/>
            <a:stretch>
              <a:fillRect/>
            </a:stretch>
          </a:blipFill>
        </p:spPr>
        <p:txBody>
          <a:bodyPr/>
          <a:lstStyle/>
          <a:p>
            <a:endParaRPr lang="en-GB"/>
          </a:p>
        </p:txBody>
      </p:sp>
      <p:grpSp>
        <p:nvGrpSpPr>
          <p:cNvPr id="24" name="Group 24"/>
          <p:cNvGrpSpPr/>
          <p:nvPr/>
        </p:nvGrpSpPr>
        <p:grpSpPr>
          <a:xfrm>
            <a:off x="278450" y="402785"/>
            <a:ext cx="9248333" cy="944635"/>
            <a:chOff x="0" y="0"/>
            <a:chExt cx="12331111" cy="1259514"/>
          </a:xfrm>
        </p:grpSpPr>
        <p:grpSp>
          <p:nvGrpSpPr>
            <p:cNvPr id="25" name="Group 25"/>
            <p:cNvGrpSpPr/>
            <p:nvPr/>
          </p:nvGrpSpPr>
          <p:grpSpPr>
            <a:xfrm>
              <a:off x="0" y="0"/>
              <a:ext cx="12331111" cy="1259514"/>
              <a:chOff x="0" y="0"/>
              <a:chExt cx="2435775" cy="248793"/>
            </a:xfrm>
          </p:grpSpPr>
          <p:sp>
            <p:nvSpPr>
              <p:cNvPr id="26" name="Freeform 26"/>
              <p:cNvSpPr/>
              <p:nvPr/>
            </p:nvSpPr>
            <p:spPr>
              <a:xfrm>
                <a:off x="0" y="0"/>
                <a:ext cx="2435775" cy="248793"/>
              </a:xfrm>
              <a:custGeom>
                <a:avLst/>
                <a:gdLst/>
                <a:ahLst/>
                <a:cxnLst/>
                <a:rect l="l" t="t" r="r" b="b"/>
                <a:pathLst>
                  <a:path w="2435775" h="248793">
                    <a:moveTo>
                      <a:pt x="0" y="0"/>
                    </a:moveTo>
                    <a:lnTo>
                      <a:pt x="2435775" y="0"/>
                    </a:lnTo>
                    <a:lnTo>
                      <a:pt x="2435775" y="248793"/>
                    </a:lnTo>
                    <a:lnTo>
                      <a:pt x="0" y="248793"/>
                    </a:lnTo>
                    <a:close/>
                  </a:path>
                </a:pathLst>
              </a:custGeom>
              <a:solidFill>
                <a:srgbClr val="E9511C"/>
              </a:solidFill>
            </p:spPr>
            <p:txBody>
              <a:bodyPr/>
              <a:lstStyle/>
              <a:p>
                <a:endParaRPr lang="en-GB"/>
              </a:p>
            </p:txBody>
          </p:sp>
          <p:sp>
            <p:nvSpPr>
              <p:cNvPr id="27" name="TextBox 27"/>
              <p:cNvSpPr txBox="1"/>
              <p:nvPr/>
            </p:nvSpPr>
            <p:spPr>
              <a:xfrm>
                <a:off x="0" y="-47625"/>
                <a:ext cx="2435775" cy="296418"/>
              </a:xfrm>
              <a:prstGeom prst="rect">
                <a:avLst/>
              </a:prstGeom>
            </p:spPr>
            <p:txBody>
              <a:bodyPr lIns="50800" tIns="50800" rIns="50800" bIns="50800" rtlCol="0" anchor="ctr"/>
              <a:lstStyle/>
              <a:p>
                <a:pPr algn="ctr">
                  <a:lnSpc>
                    <a:spcPts val="3012"/>
                  </a:lnSpc>
                </a:pPr>
                <a:endParaRPr/>
              </a:p>
            </p:txBody>
          </p:sp>
        </p:grpSp>
        <p:sp>
          <p:nvSpPr>
            <p:cNvPr id="28" name="TextBox 28"/>
            <p:cNvSpPr txBox="1"/>
            <p:nvPr/>
          </p:nvSpPr>
          <p:spPr>
            <a:xfrm>
              <a:off x="277062" y="238839"/>
              <a:ext cx="11561307" cy="969806"/>
            </a:xfrm>
            <a:prstGeom prst="rect">
              <a:avLst/>
            </a:prstGeom>
          </p:spPr>
          <p:txBody>
            <a:bodyPr lIns="0" tIns="0" rIns="0" bIns="0" rtlCol="0" anchor="t">
              <a:spAutoFit/>
            </a:bodyPr>
            <a:lstStyle/>
            <a:p>
              <a:pPr marL="0" lvl="0" indent="0" algn="l">
                <a:lnSpc>
                  <a:spcPts val="5783"/>
                </a:lnSpc>
              </a:pPr>
              <a:r>
                <a:rPr lang="en-US" sz="4779" dirty="0">
                  <a:solidFill>
                    <a:srgbClr val="FEFEFE"/>
                  </a:solidFill>
                  <a:latin typeface="Anton"/>
                  <a:ea typeface="Anton"/>
                  <a:cs typeface="Anton"/>
                  <a:sym typeface="Anton"/>
                </a:rPr>
                <a:t>About Médecins du Monde France</a:t>
              </a:r>
            </a:p>
          </p:txBody>
        </p:sp>
      </p:grpSp>
      <p:sp>
        <p:nvSpPr>
          <p:cNvPr id="31" name="TextBox 31"/>
          <p:cNvSpPr txBox="1"/>
          <p:nvPr/>
        </p:nvSpPr>
        <p:spPr>
          <a:xfrm>
            <a:off x="11275951" y="8128065"/>
            <a:ext cx="6329658" cy="889465"/>
          </a:xfrm>
          <a:prstGeom prst="rect">
            <a:avLst/>
          </a:prstGeom>
          <a:solidFill>
            <a:schemeClr val="tx2">
              <a:lumMod val="60000"/>
              <a:lumOff val="40000"/>
            </a:schemeClr>
          </a:solidFill>
        </p:spPr>
        <p:txBody>
          <a:bodyPr lIns="37746" tIns="37746" rIns="37746" bIns="37746" rtlCol="0" anchor="ctr"/>
          <a:lstStyle/>
          <a:p>
            <a:pPr algn="ctr">
              <a:lnSpc>
                <a:spcPts val="3948"/>
              </a:lnSpc>
            </a:pPr>
            <a:r>
              <a:rPr lang="en-US" sz="2000" b="1" dirty="0">
                <a:solidFill>
                  <a:srgbClr val="FF0000"/>
                </a:solidFill>
                <a:latin typeface="Open Sans"/>
                <a:ea typeface="Open Sans"/>
                <a:cs typeface="Open Sans"/>
                <a:sym typeface="Open Sans"/>
              </a:rPr>
              <a:t>MdM operates through 17 Chapters globally.</a:t>
            </a:r>
          </a:p>
        </p:txBody>
      </p:sp>
      <p:grpSp>
        <p:nvGrpSpPr>
          <p:cNvPr id="32" name="Group 3">
            <a:extLst>
              <a:ext uri="{FF2B5EF4-FFF2-40B4-BE49-F238E27FC236}">
                <a16:creationId xmlns:a16="http://schemas.microsoft.com/office/drawing/2014/main" id="{5B1111FF-4DB1-F5C6-75C2-A0D058865EF8}"/>
              </a:ext>
            </a:extLst>
          </p:cNvPr>
          <p:cNvGrpSpPr/>
          <p:nvPr/>
        </p:nvGrpSpPr>
        <p:grpSpPr>
          <a:xfrm>
            <a:off x="-1" y="9596668"/>
            <a:ext cx="18288001" cy="690332"/>
            <a:chOff x="0" y="0"/>
            <a:chExt cx="4971896" cy="248871"/>
          </a:xfrm>
        </p:grpSpPr>
        <p:sp>
          <p:nvSpPr>
            <p:cNvPr id="33" name="Freeform 4">
              <a:extLst>
                <a:ext uri="{FF2B5EF4-FFF2-40B4-BE49-F238E27FC236}">
                  <a16:creationId xmlns:a16="http://schemas.microsoft.com/office/drawing/2014/main" id="{589AFF0C-B4D2-F6F6-E250-B9BB3594CD79}"/>
                </a:ext>
              </a:extLst>
            </p:cNvPr>
            <p:cNvSpPr/>
            <p:nvPr/>
          </p:nvSpPr>
          <p:spPr>
            <a:xfrm>
              <a:off x="0" y="0"/>
              <a:ext cx="4971896" cy="248871"/>
            </a:xfrm>
            <a:custGeom>
              <a:avLst/>
              <a:gdLst/>
              <a:ahLst/>
              <a:cxnLst/>
              <a:rect l="l" t="t" r="r" b="b"/>
              <a:pathLst>
                <a:path w="4971896" h="248871">
                  <a:moveTo>
                    <a:pt x="0" y="0"/>
                  </a:moveTo>
                  <a:lnTo>
                    <a:pt x="4971896" y="0"/>
                  </a:lnTo>
                  <a:lnTo>
                    <a:pt x="4971896" y="248871"/>
                  </a:lnTo>
                  <a:lnTo>
                    <a:pt x="0" y="248871"/>
                  </a:lnTo>
                  <a:close/>
                </a:path>
              </a:pathLst>
            </a:custGeom>
            <a:solidFill>
              <a:srgbClr val="1D194F"/>
            </a:solidFill>
          </p:spPr>
          <p:txBody>
            <a:bodyPr/>
            <a:lstStyle/>
            <a:p>
              <a:endParaRPr lang="en-GB"/>
            </a:p>
          </p:txBody>
        </p:sp>
        <p:sp>
          <p:nvSpPr>
            <p:cNvPr id="34" name="TextBox 5">
              <a:extLst>
                <a:ext uri="{FF2B5EF4-FFF2-40B4-BE49-F238E27FC236}">
                  <a16:creationId xmlns:a16="http://schemas.microsoft.com/office/drawing/2014/main" id="{4067E694-D03E-92E6-5357-36C9DBDAC389}"/>
                </a:ext>
              </a:extLst>
            </p:cNvPr>
            <p:cNvSpPr txBox="1"/>
            <p:nvPr/>
          </p:nvSpPr>
          <p:spPr>
            <a:xfrm>
              <a:off x="0" y="-47625"/>
              <a:ext cx="4971896" cy="296496"/>
            </a:xfrm>
            <a:prstGeom prst="rect">
              <a:avLst/>
            </a:prstGeom>
          </p:spPr>
          <p:txBody>
            <a:bodyPr lIns="50800" tIns="50800" rIns="50800" bIns="50800" rtlCol="0" anchor="ctr"/>
            <a:lstStyle/>
            <a:p>
              <a:pPr algn="ctr">
                <a:lnSpc>
                  <a:spcPts val="3012"/>
                </a:lnSpc>
              </a:pPr>
              <a:endParaRPr/>
            </a:p>
          </p:txBody>
        </p:sp>
      </p:grpSp>
      <p:sp>
        <p:nvSpPr>
          <p:cNvPr id="36" name="TextBox 8">
            <a:extLst>
              <a:ext uri="{FF2B5EF4-FFF2-40B4-BE49-F238E27FC236}">
                <a16:creationId xmlns:a16="http://schemas.microsoft.com/office/drawing/2014/main" id="{4D514BEA-7B85-23A5-30EE-9863776C6E8B}"/>
              </a:ext>
            </a:extLst>
          </p:cNvPr>
          <p:cNvSpPr txBox="1"/>
          <p:nvPr/>
        </p:nvSpPr>
        <p:spPr>
          <a:xfrm>
            <a:off x="207247" y="4527029"/>
            <a:ext cx="4200232" cy="2741564"/>
          </a:xfrm>
          <a:prstGeom prst="rect">
            <a:avLst/>
          </a:prstGeom>
          <a:solidFill>
            <a:schemeClr val="tx2">
              <a:lumMod val="60000"/>
              <a:lumOff val="40000"/>
            </a:schemeClr>
          </a:solidFill>
        </p:spPr>
        <p:txBody>
          <a:bodyPr lIns="37746" tIns="37746" rIns="37746" bIns="37746" rtlCol="0" anchor="ctr"/>
          <a:lstStyle/>
          <a:p>
            <a:pPr algn="l"/>
            <a:endParaRPr lang="en-US" sz="2000" b="1" spc="-107" dirty="0">
              <a:solidFill>
                <a:srgbClr val="E9511C"/>
              </a:solidFill>
              <a:latin typeface="Open Sans Bold"/>
              <a:ea typeface="Open Sans Bold"/>
              <a:cs typeface="Open Sans Bold"/>
            </a:endParaRPr>
          </a:p>
          <a:p>
            <a:pPr algn="ctr"/>
            <a:r>
              <a:rPr lang="en-US" sz="2000" b="1" spc="-107" dirty="0" err="1">
                <a:solidFill>
                  <a:srgbClr val="E9511C"/>
                </a:solidFill>
                <a:latin typeface="Open Sans Bold"/>
                <a:ea typeface="Open Sans Bold"/>
                <a:cs typeface="Open Sans Bold"/>
                <a:sym typeface="Open Sans Bold"/>
              </a:rPr>
              <a:t>MdM’s</a:t>
            </a:r>
            <a:r>
              <a:rPr lang="en-US" sz="2000" b="1" spc="-107" dirty="0">
                <a:solidFill>
                  <a:srgbClr val="E9511C"/>
                </a:solidFill>
                <a:latin typeface="Open Sans Bold"/>
                <a:ea typeface="Open Sans Bold"/>
                <a:cs typeface="Open Sans Bold"/>
                <a:sym typeface="Open Sans Bold"/>
              </a:rPr>
              <a:t> 6 Thematic Areas – Globally</a:t>
            </a:r>
            <a:endParaRPr lang="en-US" sz="2000" b="1" spc="-107" dirty="0">
              <a:solidFill>
                <a:srgbClr val="E9511C"/>
              </a:solidFill>
              <a:latin typeface="Open Sans Bold"/>
              <a:ea typeface="Open Sans Bold"/>
              <a:cs typeface="Open Sans Bold"/>
            </a:endParaRPr>
          </a:p>
          <a:p>
            <a:pPr marL="285750" indent="-285750">
              <a:buFont typeface="Arial" panose="020B0604020202020204" pitchFamily="34" charset="0"/>
              <a:buChar char="•"/>
            </a:pPr>
            <a:r>
              <a:rPr lang="en-US" sz="2000" dirty="0">
                <a:solidFill>
                  <a:schemeClr val="bg1"/>
                </a:solidFill>
                <a:latin typeface="Open Sans"/>
                <a:ea typeface="Open Sans"/>
                <a:cs typeface="Open Sans"/>
                <a:sym typeface="Open Sans"/>
              </a:rPr>
              <a:t>Healthcare Systems and Rights</a:t>
            </a:r>
            <a:endParaRPr lang="en-US" sz="2000" dirty="0">
              <a:solidFill>
                <a:schemeClr val="bg1"/>
              </a:solidFill>
              <a:latin typeface="Open Sans"/>
              <a:ea typeface="Open Sans"/>
              <a:cs typeface="Open Sans"/>
            </a:endParaRPr>
          </a:p>
          <a:p>
            <a:pPr marL="285750" indent="-285750">
              <a:buFont typeface="Arial" panose="020B0604020202020204" pitchFamily="34" charset="0"/>
              <a:buChar char="•"/>
            </a:pPr>
            <a:r>
              <a:rPr lang="en-US" sz="2000" dirty="0">
                <a:solidFill>
                  <a:schemeClr val="bg1"/>
                </a:solidFill>
                <a:latin typeface="Open Sans"/>
                <a:ea typeface="Open Sans"/>
                <a:cs typeface="Open Sans"/>
                <a:sym typeface="Open Sans"/>
              </a:rPr>
              <a:t>Migration, Exile, Rights and Health</a:t>
            </a:r>
            <a:endParaRPr lang="en-US" sz="2000" dirty="0">
              <a:solidFill>
                <a:schemeClr val="bg1"/>
              </a:solidFill>
              <a:latin typeface="Open Sans"/>
              <a:ea typeface="Open Sans"/>
              <a:cs typeface="Open Sans"/>
            </a:endParaRPr>
          </a:p>
          <a:p>
            <a:pPr marL="285750" indent="-285750">
              <a:buFont typeface="Arial" panose="020B0604020202020204" pitchFamily="34" charset="0"/>
              <a:buChar char="•"/>
            </a:pPr>
            <a:r>
              <a:rPr lang="en-US" sz="2000" dirty="0">
                <a:solidFill>
                  <a:schemeClr val="bg1"/>
                </a:solidFill>
                <a:latin typeface="Open Sans"/>
                <a:ea typeface="Open Sans"/>
                <a:cs typeface="Open Sans"/>
                <a:sym typeface="Open Sans"/>
              </a:rPr>
              <a:t>Harm Reduction</a:t>
            </a:r>
            <a:endParaRPr lang="en-US" sz="2000" dirty="0">
              <a:solidFill>
                <a:schemeClr val="bg1"/>
              </a:solidFill>
              <a:latin typeface="Open Sans"/>
              <a:ea typeface="Open Sans"/>
              <a:cs typeface="Open Sans"/>
            </a:endParaRPr>
          </a:p>
          <a:p>
            <a:pPr marL="285750" indent="-285750">
              <a:buFont typeface="Arial" panose="020B0604020202020204" pitchFamily="34" charset="0"/>
              <a:buChar char="•"/>
            </a:pPr>
            <a:r>
              <a:rPr lang="en-US" sz="2000" dirty="0">
                <a:solidFill>
                  <a:schemeClr val="bg1"/>
                </a:solidFill>
                <a:latin typeface="Open Sans"/>
                <a:ea typeface="Open Sans"/>
                <a:cs typeface="Open Sans"/>
                <a:sym typeface="Open Sans"/>
              </a:rPr>
              <a:t>Sexual and Reproductive Health and Rights</a:t>
            </a:r>
            <a:endParaRPr lang="en-US" sz="2000" dirty="0">
              <a:solidFill>
                <a:schemeClr val="bg1"/>
              </a:solidFill>
              <a:latin typeface="Open Sans"/>
              <a:ea typeface="Open Sans"/>
              <a:cs typeface="Open Sans"/>
            </a:endParaRPr>
          </a:p>
          <a:p>
            <a:pPr marL="285750" indent="-285750">
              <a:buFont typeface="Arial" panose="020B0604020202020204" pitchFamily="34" charset="0"/>
              <a:buChar char="•"/>
            </a:pPr>
            <a:r>
              <a:rPr lang="en-US" sz="2000" dirty="0">
                <a:solidFill>
                  <a:schemeClr val="bg1"/>
                </a:solidFill>
                <a:latin typeface="Open Sans"/>
                <a:ea typeface="Open Sans"/>
                <a:cs typeface="Open Sans"/>
                <a:sym typeface="Open Sans"/>
              </a:rPr>
              <a:t>Humanitarian Space</a:t>
            </a:r>
            <a:endParaRPr lang="en-US" sz="2000" dirty="0">
              <a:solidFill>
                <a:schemeClr val="bg1"/>
              </a:solidFill>
              <a:latin typeface="Open Sans"/>
              <a:ea typeface="Open Sans"/>
              <a:cs typeface="Open Sans"/>
            </a:endParaRPr>
          </a:p>
          <a:p>
            <a:pPr marL="285750" indent="-285750">
              <a:buFont typeface="Arial" panose="020B0604020202020204" pitchFamily="34" charset="0"/>
              <a:buChar char="•"/>
            </a:pPr>
            <a:r>
              <a:rPr lang="en-US" sz="2000" b="1" dirty="0">
                <a:solidFill>
                  <a:schemeClr val="accent6">
                    <a:lumMod val="75000"/>
                  </a:schemeClr>
                </a:solidFill>
                <a:latin typeface="Open Sans"/>
                <a:ea typeface="Open Sans"/>
                <a:cs typeface="Open Sans"/>
                <a:sym typeface="Open Sans Bold"/>
              </a:rPr>
              <a:t>Environment and Health (EH)</a:t>
            </a:r>
            <a:endParaRPr lang="en-US" sz="2000" b="1" dirty="0">
              <a:solidFill>
                <a:schemeClr val="accent6">
                  <a:lumMod val="75000"/>
                </a:schemeClr>
              </a:solidFill>
              <a:latin typeface="Open Sans"/>
              <a:ea typeface="Open Sans"/>
              <a:cs typeface="Open Sans"/>
            </a:endParaRPr>
          </a:p>
          <a:p>
            <a:endParaRPr lang="en-US" sz="2000" dirty="0">
              <a:solidFill>
                <a:srgbClr val="000000"/>
              </a:solidFill>
              <a:latin typeface="Open Sans"/>
              <a:ea typeface="Open Sans"/>
              <a:cs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8e15d41a-11fb-4178-b891-cbd22f42c1d6">
      <Terms xmlns="http://schemas.microsoft.com/office/infopath/2007/PartnerControls"/>
    </lcf76f155ced4ddcb4097134ff3c332f>
    <_ip_UnifiedCompliancePolicyProperties xmlns="http://schemas.microsoft.com/sharepoint/v3" xsi:nil="true"/>
    <TaxCatchAll xmlns="a02f80f7-30ac-43b4-ab57-b48a1fd7ab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19908766C5B24DAFF8F6B8550A3ECA" ma:contentTypeVersion="20" ma:contentTypeDescription="Create a new document." ma:contentTypeScope="" ma:versionID="94d823f3c10bce2dfca212f7533bd6db">
  <xsd:schema xmlns:xsd="http://www.w3.org/2001/XMLSchema" xmlns:xs="http://www.w3.org/2001/XMLSchema" xmlns:p="http://schemas.microsoft.com/office/2006/metadata/properties" xmlns:ns1="http://schemas.microsoft.com/sharepoint/v3" xmlns:ns2="8e15d41a-11fb-4178-b891-cbd22f42c1d6" xmlns:ns3="a02f80f7-30ac-43b4-ab57-b48a1fd7abec" targetNamespace="http://schemas.microsoft.com/office/2006/metadata/properties" ma:root="true" ma:fieldsID="472706e9c5a24d4e45279b31f68230a0" ns1:_="" ns2:_="" ns3:_="">
    <xsd:import namespace="http://schemas.microsoft.com/sharepoint/v3"/>
    <xsd:import namespace="8e15d41a-11fb-4178-b891-cbd22f42c1d6"/>
    <xsd:import namespace="a02f80f7-30ac-43b4-ab57-b48a1fd7ab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15d41a-11fb-4178-b891-cbd22f42c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b08b7e-0838-4eff-a2f7-1767d26635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2f80f7-30ac-43b4-ab57-b48a1fd7ab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2a9c1c-d6c8-4be3-8ef8-4616f749e5e7}" ma:internalName="TaxCatchAll" ma:showField="CatchAllData" ma:web="a02f80f7-30ac-43b4-ab57-b48a1fd7ab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B7EC7-6CD2-4BBD-96D4-4443DA15F1E1}">
  <ds:schemaRefs>
    <ds:schemaRef ds:uri="http://purl.org/dc/elements/1.1/"/>
    <ds:schemaRef ds:uri="a02f80f7-30ac-43b4-ab57-b48a1fd7abec"/>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8e15d41a-11fb-4178-b891-cbd22f42c1d6"/>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4D87309A-A8B7-4992-8B96-69FC4538D11B}">
  <ds:schemaRefs>
    <ds:schemaRef ds:uri="http://schemas.microsoft.com/sharepoint/v3/contenttype/forms"/>
  </ds:schemaRefs>
</ds:datastoreItem>
</file>

<file path=customXml/itemProps3.xml><?xml version="1.0" encoding="utf-8"?>
<ds:datastoreItem xmlns:ds="http://schemas.openxmlformats.org/officeDocument/2006/customXml" ds:itemID="{EAC20637-4BFF-47CF-92BB-05EBC1BC75C8}">
  <ds:schemaRefs>
    <ds:schemaRef ds:uri="8e15d41a-11fb-4178-b891-cbd22f42c1d6"/>
    <ds:schemaRef ds:uri="a02f80f7-30ac-43b4-ab57-b48a1fd7ab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c3a3c6a-8d0a-446a-ae82-cee5b605904e}" enabled="0" method="" siteId="{3c3a3c6a-8d0a-446a-ae82-cee5b605904e}" removed="1"/>
</clbl:labelList>
</file>

<file path=docProps/app.xml><?xml version="1.0" encoding="utf-8"?>
<Properties xmlns="http://schemas.openxmlformats.org/officeDocument/2006/extended-properties" xmlns:vt="http://schemas.openxmlformats.org/officeDocument/2006/docPropsVTypes">
  <TotalTime>6</TotalTime>
  <Words>1900</Words>
  <Application>Microsoft Office PowerPoint</Application>
  <PresentationFormat>Custom</PresentationFormat>
  <Paragraphs>205</Paragraphs>
  <Slides>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Open Sans Bold</vt:lpstr>
      <vt:lpstr>Arial</vt:lpstr>
      <vt:lpstr>Anton</vt:lpstr>
      <vt:lpstr>Calibri</vt:lpstr>
      <vt:lpstr>Open Sans</vt:lpstr>
      <vt:lpstr>Aptos</vt:lpstr>
      <vt:lpstr>Montserrat Bold</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NHRC Summit - MdM</dc:title>
  <dc:creator>admin</dc:creator>
  <cp:lastModifiedBy>PM MdM Kathmandu</cp:lastModifiedBy>
  <cp:revision>6</cp:revision>
  <dcterms:created xsi:type="dcterms:W3CDTF">2006-08-16T00:00:00Z</dcterms:created>
  <dcterms:modified xsi:type="dcterms:W3CDTF">2025-04-10T08:09:47Z</dcterms:modified>
  <dc:identifier>DAGkG4t4B-0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0x010100A019908766C5B24DAFF8F6B8550A3ECA</vt:lpwstr>
  </property>
  <property fmtid="{D5CDD505-2E9C-101B-9397-08002B2CF9AE}" pid="3" name="MediaServiceImageTags">
    <vt:lpwstr/>
  </property>
</Properties>
</file>